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BD1"/>
    <a:srgbClr val="B4C7E7"/>
    <a:srgbClr val="84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94660"/>
  </p:normalViewPr>
  <p:slideViewPr>
    <p:cSldViewPr snapToGrid="0">
      <p:cViewPr>
        <p:scale>
          <a:sx n="73" d="100"/>
          <a:sy n="73" d="100"/>
        </p:scale>
        <p:origin x="1904" y="984"/>
      </p:cViewPr>
      <p:guideLst>
        <p:guide orient="horz" pos="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822E-6E8C-3592-EFAE-1E96D16D5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081BC-B772-D95A-572E-48A94C8CF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B400D-0E29-F7DA-7308-B322A0B4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21A6-A81F-6131-4AFC-32D4D9A3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4C63-94AF-D7D3-2574-D11B80E5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7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8A52-A566-95F0-92B1-753A002B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44280-D76B-5D4A-0A89-AD478DE33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0634-1BD0-EA16-F002-6A2CCF89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70E72-7B5E-CC50-4C6F-28977483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58033-A314-E7AF-F672-D1E36763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B363C-C7B3-4843-178C-EEA3D7301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F554C-E7A4-5E68-5A87-A6346867C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706-1272-E938-8AB9-BBA68871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8C40-35A6-CCD0-8705-304017A1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C5470-6301-38C4-13A1-EB88CF59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C4D5-6F66-9418-2ADC-8AD928D1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5FBB-73A7-4764-2EC0-60FC1E498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45B9-1144-A6D1-9691-1A99ACA8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8B36-FC5A-FCBB-3128-00CAA526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0D10F-E3C0-D86D-97C1-D57C6E26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C029-7C49-D839-D47A-4D6740F3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D2523-DB62-5E8D-BBB4-76083EAF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BC01-2C17-9C79-0AC8-DC3C177A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CD9D-22C7-5E6A-CEAF-8F79B0A7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2A99-11FF-B283-5452-08E98F6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F744-310F-97D1-7F2B-859E9066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4F764-8235-D54A-537F-DD65B2A3D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58A13-17DB-1282-3D45-96C2304C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E3615-EE79-5DF1-F762-312B13FF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AAFE-88A4-3ACE-FF3B-F1B8F7F5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8118-C632-1E18-8D22-28DFF81C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BFAA-65CF-18BF-FC84-42087CA1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E11B7-BC6A-FFDD-E04D-15D28B56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0F84-3A4D-E773-D89D-B4B7B8B8C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1D55B-099F-09BF-14B7-14FB46774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8FBAE-1637-7635-BA02-12CBFD9E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31E62-4136-2374-C9B7-C9C0C404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13A9A-1D72-5B49-CFF4-55027673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EE776-A9C6-F005-54E4-9A9C2569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AE4F-87A6-89C5-A425-74606087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1796A-21B8-A2DC-AA33-F394744B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FF99C-7720-AF2F-D8E2-F0121822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B322E-6BA3-15FD-3218-2C44A407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05FB4-E0DD-75CC-77B8-B8BD83A9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B6DE1-1B1E-F455-B616-60BEE0E5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6165-FBA1-DA9E-65F2-E4657BE3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09C6-903C-AD06-02FC-C378A76A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E0253-D730-1545-CB9F-D110A386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9058B-B408-47B1-3DD0-4BAF2B570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402FB-DD92-D3C1-1679-23404E5F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188E3-8D3D-DB82-0593-C5760376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7A47D-7822-B82D-8741-5D61E73B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1A1C-46B0-7D6D-F4E4-C0D452DC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FA802-6C97-4222-D1BF-65EAEC355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4D442-9E42-8098-12AB-6F52DA359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ED149-5F4B-97F7-CE23-7DC2EB9C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F56D-87FF-40CC-1FA0-002222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2CC4-740B-0D92-DC42-85BC09AC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A2A56-2613-16C4-C3C8-A469549B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60BD-0874-EAB9-5A4A-02ED418B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1F142-ECE6-78C6-481E-399719CD6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E98E-9A18-4F01-8DDA-71C27BF042A7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8917-F889-9C5D-2DBB-DFAD14BE5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BB3E5-B666-8E65-7B1F-0F374EC93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6522-4EC3-419A-ADEF-3AAF1126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896B-8447-5925-7D0B-55F6A2CBD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377" y="2053354"/>
            <a:ext cx="7202665" cy="2751292"/>
          </a:xfrm>
          <a:solidFill>
            <a:schemeClr val="bg1">
              <a:lumMod val="95000"/>
              <a:alpha val="25000"/>
            </a:schemeClr>
          </a:solidFill>
        </p:spPr>
        <p:txBody>
          <a:bodyPr>
            <a:no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Calculation Session 4:</a:t>
            </a:r>
            <a:br>
              <a:rPr lang="en-US" sz="5400" dirty="0">
                <a:latin typeface="Garamond" panose="02020404030301010803" pitchFamily="18" charset="0"/>
              </a:rPr>
            </a:br>
            <a:r>
              <a:rPr lang="en-US" sz="5400" dirty="0">
                <a:latin typeface="Garamond" panose="02020404030301010803" pitchFamily="18" charset="0"/>
              </a:rPr>
              <a:t>Exercise 1</a:t>
            </a:r>
            <a:br>
              <a:rPr lang="en-US" sz="100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Created by Jonathan Su (‘23)</a:t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Edited by Donovan Cho (‘25)</a:t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Edited by Vivian Liu (‘26)</a:t>
            </a:r>
            <a:endParaRPr lang="en-US" sz="10000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Quantum Meowchanics : r/physicsmemes">
            <a:extLst>
              <a:ext uri="{FF2B5EF4-FFF2-40B4-BE49-F238E27FC236}">
                <a16:creationId xmlns:a16="http://schemas.microsoft.com/office/drawing/2014/main" id="{7364AA32-004C-1FDC-887F-5EED37219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9"/>
          <a:stretch/>
        </p:blipFill>
        <p:spPr bwMode="auto">
          <a:xfrm>
            <a:off x="524377" y="650081"/>
            <a:ext cx="3810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4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6C9D-D880-881E-5D07-B9E3299E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7" y="50864"/>
            <a:ext cx="10938606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What do we know?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5A43E-A1CC-9A3D-6418-1D140F2BFACE}"/>
              </a:ext>
            </a:extLst>
          </p:cNvPr>
          <p:cNvSpPr/>
          <p:nvPr/>
        </p:nvSpPr>
        <p:spPr>
          <a:xfrm>
            <a:off x="5960273" y="1885172"/>
            <a:ext cx="4907666" cy="2882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526CA-CBA3-CC7F-72CA-4F4365627E54}"/>
              </a:ext>
            </a:extLst>
          </p:cNvPr>
          <p:cNvSpPr/>
          <p:nvPr/>
        </p:nvSpPr>
        <p:spPr>
          <a:xfrm>
            <a:off x="6315483" y="2166379"/>
            <a:ext cx="4197246" cy="23196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F96793-4E2C-0D92-5CF8-37F5152EA7D7}"/>
              </a:ext>
            </a:extLst>
          </p:cNvPr>
          <p:cNvSpPr/>
          <p:nvPr/>
        </p:nvSpPr>
        <p:spPr>
          <a:xfrm>
            <a:off x="6793650" y="4296785"/>
            <a:ext cx="3240911" cy="2199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potle — Build Your Order">
            <a:extLst>
              <a:ext uri="{FF2B5EF4-FFF2-40B4-BE49-F238E27FC236}">
                <a16:creationId xmlns:a16="http://schemas.microsoft.com/office/drawing/2014/main" id="{A5F43CDA-B59B-6205-87F4-E8F903A4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67" y="3338980"/>
            <a:ext cx="2565401" cy="14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vy Arrow Icons - Free SVG &amp; PNG Wavy Arrow Images - Noun Project">
            <a:extLst>
              <a:ext uri="{FF2B5EF4-FFF2-40B4-BE49-F238E27FC236}">
                <a16:creationId xmlns:a16="http://schemas.microsoft.com/office/drawing/2014/main" id="{1721CB64-103D-D059-0A8D-EE5EB5FE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9806">
            <a:off x="6536879" y="1949856"/>
            <a:ext cx="2175367" cy="21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Wavy Arrow Icons - Free SVG &amp; PNG Wavy Arrow Images - Noun Project">
            <a:extLst>
              <a:ext uri="{FF2B5EF4-FFF2-40B4-BE49-F238E27FC236}">
                <a16:creationId xmlns:a16="http://schemas.microsoft.com/office/drawing/2014/main" id="{94FD90A7-015D-375F-16D9-B4636758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9806">
            <a:off x="7058770" y="2011451"/>
            <a:ext cx="2052173" cy="20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Wavy Arrow Icons - Free SVG &amp; PNG Wavy Arrow Images - Noun Project">
            <a:extLst>
              <a:ext uri="{FF2B5EF4-FFF2-40B4-BE49-F238E27FC236}">
                <a16:creationId xmlns:a16="http://schemas.microsoft.com/office/drawing/2014/main" id="{8E28D6C1-AAC2-1A59-B55E-925EB891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9806">
            <a:off x="7518360" y="1989410"/>
            <a:ext cx="2052173" cy="20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ssing description">
            <a:extLst>
              <a:ext uri="{FF2B5EF4-FFF2-40B4-BE49-F238E27FC236}">
                <a16:creationId xmlns:a16="http://schemas.microsoft.com/office/drawing/2014/main" id="{F804A983-8B47-82E2-A08B-CBDB79FD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51" y="547446"/>
            <a:ext cx="2565422" cy="2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7838B7-661C-2984-A221-0BF4395F2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79192"/>
            <a:ext cx="4230187" cy="4110182"/>
          </a:xfrm>
          <a:prstGeom prst="rect">
            <a:avLst/>
          </a:prstGeom>
          <a:solidFill>
            <a:srgbClr val="B4C7E7">
              <a:alpha val="45098"/>
            </a:srgbClr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0E35C94-52C4-FE00-0ED4-809F80610F0B}"/>
              </a:ext>
            </a:extLst>
          </p:cNvPr>
          <p:cNvSpPr txBox="1"/>
          <p:nvPr/>
        </p:nvSpPr>
        <p:spPr>
          <a:xfrm>
            <a:off x="3511263" y="2148531"/>
            <a:ext cx="974785" cy="246221"/>
          </a:xfrm>
          <a:prstGeom prst="rect">
            <a:avLst/>
          </a:prstGeom>
          <a:solidFill>
            <a:srgbClr val="B4C7E7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6ED0D8-7E65-1AFD-2107-6A3B2DDF7C14}"/>
              </a:ext>
            </a:extLst>
          </p:cNvPr>
          <p:cNvSpPr txBox="1"/>
          <p:nvPr/>
        </p:nvSpPr>
        <p:spPr>
          <a:xfrm>
            <a:off x="1169844" y="2394752"/>
            <a:ext cx="758690" cy="246221"/>
          </a:xfrm>
          <a:prstGeom prst="rect">
            <a:avLst/>
          </a:prstGeom>
          <a:solidFill>
            <a:srgbClr val="B4C7E7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274B0E-16D5-0914-8A7A-48B798C508F9}"/>
              </a:ext>
            </a:extLst>
          </p:cNvPr>
          <p:cNvSpPr txBox="1"/>
          <p:nvPr/>
        </p:nvSpPr>
        <p:spPr>
          <a:xfrm>
            <a:off x="1549842" y="3941244"/>
            <a:ext cx="1182255" cy="246221"/>
          </a:xfrm>
          <a:prstGeom prst="rect">
            <a:avLst/>
          </a:prstGeom>
          <a:solidFill>
            <a:srgbClr val="B4C7E7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C3DC3B-7913-248E-40D5-EC6A67863ABB}"/>
              </a:ext>
            </a:extLst>
          </p:cNvPr>
          <p:cNvSpPr txBox="1"/>
          <p:nvPr/>
        </p:nvSpPr>
        <p:spPr>
          <a:xfrm>
            <a:off x="3207770" y="4190374"/>
            <a:ext cx="1556327" cy="246221"/>
          </a:xfrm>
          <a:prstGeom prst="rect">
            <a:avLst/>
          </a:prstGeom>
          <a:solidFill>
            <a:srgbClr val="B4C7E7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013CA4-A70B-30DF-615A-0AEF1BA83C76}"/>
              </a:ext>
            </a:extLst>
          </p:cNvPr>
          <p:cNvSpPr txBox="1"/>
          <p:nvPr/>
        </p:nvSpPr>
        <p:spPr>
          <a:xfrm>
            <a:off x="1169845" y="4436595"/>
            <a:ext cx="379998" cy="246221"/>
          </a:xfrm>
          <a:prstGeom prst="rect">
            <a:avLst/>
          </a:prstGeom>
          <a:solidFill>
            <a:srgbClr val="B4C7E7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379A353-7E85-6F28-5978-4116EE36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432" y="5063089"/>
            <a:ext cx="5843368" cy="1010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8494AE"/>
                </a:solidFill>
                <a:latin typeface="Garamond" panose="02020404030301010803" pitchFamily="18" charset="0"/>
              </a:rPr>
              <a:t>Electrons can absorb photons that are high enough in energy. </a:t>
            </a:r>
          </a:p>
        </p:txBody>
      </p:sp>
    </p:spTree>
    <p:extLst>
      <p:ext uri="{BB962C8B-B14F-4D97-AF65-F5344CB8AC3E}">
        <p14:creationId xmlns:p14="http://schemas.microsoft.com/office/powerpoint/2010/main" val="12899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6C9D-D880-881E-5D07-B9E3299E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0"/>
            <a:ext cx="10938606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Given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EC11F-B859-B918-A4BA-0E282513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4" y="1373909"/>
            <a:ext cx="4230187" cy="4110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D0BC715-0DB5-6DEC-B0D8-C7A1F3698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07" y="1253049"/>
                <a:ext cx="7546619" cy="2670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Garamond" panose="02020404030301010803" pitchFamily="18" charset="0"/>
                  </a:rPr>
                  <a:t>Photon frequency!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i="1" dirty="0">
                  <a:latin typeface="Garamond" panose="02020404030301010803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6.6×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−34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𝒆𝑽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𝒆𝑽</m:t>
                    </m:r>
                  </m:oMath>
                </a14:m>
                <a:endParaRPr lang="en-US" sz="28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D0BC715-0DB5-6DEC-B0D8-C7A1F3698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07" y="1253049"/>
                <a:ext cx="7546619" cy="2670820"/>
              </a:xfrm>
              <a:prstGeom prst="rect">
                <a:avLst/>
              </a:prstGeom>
              <a:blipFill>
                <a:blip r:embed="rId3"/>
                <a:stretch>
                  <a:fillRect l="-1849" t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2296715-533F-2BD2-2CD2-FF53910E4BE2}"/>
              </a:ext>
            </a:extLst>
          </p:cNvPr>
          <p:cNvSpPr txBox="1"/>
          <p:nvPr/>
        </p:nvSpPr>
        <p:spPr>
          <a:xfrm>
            <a:off x="3081380" y="1822537"/>
            <a:ext cx="974785" cy="246221"/>
          </a:xfrm>
          <a:prstGeom prst="rect">
            <a:avLst/>
          </a:prstGeom>
          <a:solidFill>
            <a:srgbClr val="B4C7E7">
              <a:alpha val="5098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95624-7435-070F-6E16-DBB06F5C7E65}"/>
              </a:ext>
            </a:extLst>
          </p:cNvPr>
          <p:cNvSpPr txBox="1"/>
          <p:nvPr/>
        </p:nvSpPr>
        <p:spPr>
          <a:xfrm>
            <a:off x="739961" y="2068758"/>
            <a:ext cx="758690" cy="246221"/>
          </a:xfrm>
          <a:prstGeom prst="rect">
            <a:avLst/>
          </a:prstGeom>
          <a:solidFill>
            <a:srgbClr val="B4C7E7">
              <a:alpha val="5098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B17C3-EF7E-1C75-4F20-070D28779CD9}"/>
              </a:ext>
            </a:extLst>
          </p:cNvPr>
          <p:cNvSpPr txBox="1"/>
          <p:nvPr/>
        </p:nvSpPr>
        <p:spPr>
          <a:xfrm>
            <a:off x="1119959" y="3615250"/>
            <a:ext cx="1182255" cy="246221"/>
          </a:xfrm>
          <a:prstGeom prst="rect">
            <a:avLst/>
          </a:prstGeom>
          <a:solidFill>
            <a:srgbClr val="B4C7E7">
              <a:alpha val="5098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F0B782-4DB6-5875-3CA7-21191F64791C}"/>
              </a:ext>
            </a:extLst>
          </p:cNvPr>
          <p:cNvSpPr txBox="1"/>
          <p:nvPr/>
        </p:nvSpPr>
        <p:spPr>
          <a:xfrm>
            <a:off x="2777887" y="3864380"/>
            <a:ext cx="1556327" cy="246221"/>
          </a:xfrm>
          <a:prstGeom prst="rect">
            <a:avLst/>
          </a:prstGeom>
          <a:solidFill>
            <a:srgbClr val="B4C7E7">
              <a:alpha val="5098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A4250-5F2C-C75F-0827-4A90C1A9E4C7}"/>
              </a:ext>
            </a:extLst>
          </p:cNvPr>
          <p:cNvSpPr txBox="1"/>
          <p:nvPr/>
        </p:nvSpPr>
        <p:spPr>
          <a:xfrm>
            <a:off x="739962" y="4110601"/>
            <a:ext cx="379998" cy="246221"/>
          </a:xfrm>
          <a:prstGeom prst="rect">
            <a:avLst/>
          </a:prstGeom>
          <a:solidFill>
            <a:srgbClr val="B4C7E7">
              <a:alpha val="50980"/>
            </a:srgb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23" name="Picture 119">
            <a:extLst>
              <a:ext uri="{FF2B5EF4-FFF2-40B4-BE49-F238E27FC236}">
                <a16:creationId xmlns:a16="http://schemas.microsoft.com/office/drawing/2014/main" id="{9306E5E9-9541-DECA-B202-031A7FA8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18" y="3337694"/>
            <a:ext cx="4572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D874FC3C-D5E9-8153-C18A-B0AD096C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420" y="3429000"/>
            <a:ext cx="2621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DA3BD1"/>
                </a:solidFill>
                <a:cs typeface="Times New Roman" panose="02020603050405020304" pitchFamily="18" charset="0"/>
              </a:rPr>
              <a:t>Filled states for Al (metal)</a:t>
            </a:r>
          </a:p>
        </p:txBody>
      </p:sp>
      <p:grpSp>
        <p:nvGrpSpPr>
          <p:cNvPr id="26" name="Group 121">
            <a:extLst>
              <a:ext uri="{FF2B5EF4-FFF2-40B4-BE49-F238E27FC236}">
                <a16:creationId xmlns:a16="http://schemas.microsoft.com/office/drawing/2014/main" id="{B6CE3010-8748-68B3-24F7-016325659A2F}"/>
              </a:ext>
            </a:extLst>
          </p:cNvPr>
          <p:cNvGrpSpPr>
            <a:grpSpLocks/>
          </p:cNvGrpSpPr>
          <p:nvPr/>
        </p:nvGrpSpPr>
        <p:grpSpPr bwMode="auto">
          <a:xfrm>
            <a:off x="6632218" y="4060007"/>
            <a:ext cx="3733800" cy="1620837"/>
            <a:chOff x="1900" y="1760"/>
            <a:chExt cx="2133" cy="1021"/>
          </a:xfrm>
          <a:solidFill>
            <a:srgbClr val="B4C7E7"/>
          </a:solidFill>
        </p:grpSpPr>
        <p:sp>
          <p:nvSpPr>
            <p:cNvPr id="27" name="Line 122">
              <a:extLst>
                <a:ext uri="{FF2B5EF4-FFF2-40B4-BE49-F238E27FC236}">
                  <a16:creationId xmlns:a16="http://schemas.microsoft.com/office/drawing/2014/main" id="{EBF17DBE-E5F8-A9F6-DF8A-3E5D065AE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" y="2495"/>
              <a:ext cx="2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123">
              <a:extLst>
                <a:ext uri="{FF2B5EF4-FFF2-40B4-BE49-F238E27FC236}">
                  <a16:creationId xmlns:a16="http://schemas.microsoft.com/office/drawing/2014/main" id="{27866530-F72B-6C7A-E28F-2B48CAD70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7" y="2491"/>
              <a:ext cx="3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124">
              <a:extLst>
                <a:ext uri="{FF2B5EF4-FFF2-40B4-BE49-F238E27FC236}">
                  <a16:creationId xmlns:a16="http://schemas.microsoft.com/office/drawing/2014/main" id="{CF1FAF10-4E51-9303-4D9C-3C035F340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2488"/>
              <a:ext cx="2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125">
              <a:extLst>
                <a:ext uri="{FF2B5EF4-FFF2-40B4-BE49-F238E27FC236}">
                  <a16:creationId xmlns:a16="http://schemas.microsoft.com/office/drawing/2014/main" id="{01EE00DD-E670-4568-B1A0-058384265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2" y="2484"/>
              <a:ext cx="5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126">
              <a:extLst>
                <a:ext uri="{FF2B5EF4-FFF2-40B4-BE49-F238E27FC236}">
                  <a16:creationId xmlns:a16="http://schemas.microsoft.com/office/drawing/2014/main" id="{E8D8929F-3B5B-7C65-717D-0B3639BCB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" y="2481"/>
              <a:ext cx="2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127">
              <a:extLst>
                <a:ext uri="{FF2B5EF4-FFF2-40B4-BE49-F238E27FC236}">
                  <a16:creationId xmlns:a16="http://schemas.microsoft.com/office/drawing/2014/main" id="{5EFAC7C3-7EB6-D8BE-4D21-64F1326D5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7" y="2478"/>
              <a:ext cx="2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128">
              <a:extLst>
                <a:ext uri="{FF2B5EF4-FFF2-40B4-BE49-F238E27FC236}">
                  <a16:creationId xmlns:a16="http://schemas.microsoft.com/office/drawing/2014/main" id="{04B14CDB-8688-3870-85A6-F364E542F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9" y="2474"/>
              <a:ext cx="3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129">
              <a:extLst>
                <a:ext uri="{FF2B5EF4-FFF2-40B4-BE49-F238E27FC236}">
                  <a16:creationId xmlns:a16="http://schemas.microsoft.com/office/drawing/2014/main" id="{36984937-C258-47C6-EE6B-4BC32A540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2" y="2471"/>
              <a:ext cx="5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130">
              <a:extLst>
                <a:ext uri="{FF2B5EF4-FFF2-40B4-BE49-F238E27FC236}">
                  <a16:creationId xmlns:a16="http://schemas.microsoft.com/office/drawing/2014/main" id="{3F016863-E8B6-3AD0-1C78-FD26CA75F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4" y="2467"/>
              <a:ext cx="3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131">
              <a:extLst>
                <a:ext uri="{FF2B5EF4-FFF2-40B4-BE49-F238E27FC236}">
                  <a16:creationId xmlns:a16="http://schemas.microsoft.com/office/drawing/2014/main" id="{61ACE825-5D8D-F504-1DB8-7BC5AF47B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7" y="2464"/>
              <a:ext cx="2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Line 132">
              <a:extLst>
                <a:ext uri="{FF2B5EF4-FFF2-40B4-BE49-F238E27FC236}">
                  <a16:creationId xmlns:a16="http://schemas.microsoft.com/office/drawing/2014/main" id="{DCC96C97-3665-08A1-0212-216DE0DF7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2457"/>
              <a:ext cx="5" cy="7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33">
              <a:extLst>
                <a:ext uri="{FF2B5EF4-FFF2-40B4-BE49-F238E27FC236}">
                  <a16:creationId xmlns:a16="http://schemas.microsoft.com/office/drawing/2014/main" id="{9C2AD751-8FAA-5694-7883-5F3A6F338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4" y="2451"/>
              <a:ext cx="5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34">
              <a:extLst>
                <a:ext uri="{FF2B5EF4-FFF2-40B4-BE49-F238E27FC236}">
                  <a16:creationId xmlns:a16="http://schemas.microsoft.com/office/drawing/2014/main" id="{2435FB77-BF90-0FED-1CDC-1E416E88D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9" y="2445"/>
              <a:ext cx="5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Line 135">
              <a:extLst>
                <a:ext uri="{FF2B5EF4-FFF2-40B4-BE49-F238E27FC236}">
                  <a16:creationId xmlns:a16="http://schemas.microsoft.com/office/drawing/2014/main" id="{4AD70CD5-CF72-DE54-0A24-00EED4047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3" y="2442"/>
              <a:ext cx="2" cy="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Line 136">
              <a:extLst>
                <a:ext uri="{FF2B5EF4-FFF2-40B4-BE49-F238E27FC236}">
                  <a16:creationId xmlns:a16="http://schemas.microsoft.com/office/drawing/2014/main" id="{C371FB8B-5DB4-185C-F32B-C716D114B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5" y="2432"/>
              <a:ext cx="8" cy="10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137">
              <a:extLst>
                <a:ext uri="{FF2B5EF4-FFF2-40B4-BE49-F238E27FC236}">
                  <a16:creationId xmlns:a16="http://schemas.microsoft.com/office/drawing/2014/main" id="{FAEB98B7-18D6-0246-6796-8F517A1C1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" y="2427"/>
              <a:ext cx="4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138">
              <a:extLst>
                <a:ext uri="{FF2B5EF4-FFF2-40B4-BE49-F238E27FC236}">
                  <a16:creationId xmlns:a16="http://schemas.microsoft.com/office/drawing/2014/main" id="{9B02686C-0274-284B-B1C8-9CC9C9CDC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7" y="2420"/>
              <a:ext cx="5" cy="7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Line 139">
              <a:extLst>
                <a:ext uri="{FF2B5EF4-FFF2-40B4-BE49-F238E27FC236}">
                  <a16:creationId xmlns:a16="http://schemas.microsoft.com/office/drawing/2014/main" id="{AC3D626B-F41C-2308-1616-7AA3F123F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2" y="2415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Line 140">
              <a:extLst>
                <a:ext uri="{FF2B5EF4-FFF2-40B4-BE49-F238E27FC236}">
                  <a16:creationId xmlns:a16="http://schemas.microsoft.com/office/drawing/2014/main" id="{5502A53B-A6EF-3D79-A198-37FF9D5D6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2409"/>
              <a:ext cx="5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141">
              <a:extLst>
                <a:ext uri="{FF2B5EF4-FFF2-40B4-BE49-F238E27FC236}">
                  <a16:creationId xmlns:a16="http://schemas.microsoft.com/office/drawing/2014/main" id="{63EF89B5-086E-A7B7-06CA-D166680E0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2" y="2404"/>
              <a:ext cx="4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142">
              <a:extLst>
                <a:ext uri="{FF2B5EF4-FFF2-40B4-BE49-F238E27FC236}">
                  <a16:creationId xmlns:a16="http://schemas.microsoft.com/office/drawing/2014/main" id="{50F9CF50-3D00-0588-DFD6-CE9606BA7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6" y="2398"/>
              <a:ext cx="5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Line 143">
              <a:extLst>
                <a:ext uri="{FF2B5EF4-FFF2-40B4-BE49-F238E27FC236}">
                  <a16:creationId xmlns:a16="http://schemas.microsoft.com/office/drawing/2014/main" id="{4FE862BD-1E07-0037-7B4C-15BA0BE2A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1" y="2393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Line 144">
              <a:extLst>
                <a:ext uri="{FF2B5EF4-FFF2-40B4-BE49-F238E27FC236}">
                  <a16:creationId xmlns:a16="http://schemas.microsoft.com/office/drawing/2014/main" id="{A5A5AB80-C723-17DB-EA40-02D50AB34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6" y="2387"/>
              <a:ext cx="4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Line 145">
              <a:extLst>
                <a:ext uri="{FF2B5EF4-FFF2-40B4-BE49-F238E27FC236}">
                  <a16:creationId xmlns:a16="http://schemas.microsoft.com/office/drawing/2014/main" id="{F4C4F944-F702-7940-5F94-AC4A4A3DA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0" y="2382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146">
              <a:extLst>
                <a:ext uri="{FF2B5EF4-FFF2-40B4-BE49-F238E27FC236}">
                  <a16:creationId xmlns:a16="http://schemas.microsoft.com/office/drawing/2014/main" id="{132D1146-F4DC-B1EC-E160-550C1B875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5" y="2376"/>
              <a:ext cx="5" cy="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Line 147">
              <a:extLst>
                <a:ext uri="{FF2B5EF4-FFF2-40B4-BE49-F238E27FC236}">
                  <a16:creationId xmlns:a16="http://schemas.microsoft.com/office/drawing/2014/main" id="{9443B28E-15F5-DE7B-8FEE-6D64440B6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2371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148">
              <a:extLst>
                <a:ext uri="{FF2B5EF4-FFF2-40B4-BE49-F238E27FC236}">
                  <a16:creationId xmlns:a16="http://schemas.microsoft.com/office/drawing/2014/main" id="{8BFC0B77-8FD8-3A9F-19AB-955F5CE0F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5" y="2366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Line 149">
              <a:extLst>
                <a:ext uri="{FF2B5EF4-FFF2-40B4-BE49-F238E27FC236}">
                  <a16:creationId xmlns:a16="http://schemas.microsoft.com/office/drawing/2014/main" id="{D10EBE58-6822-0BBD-FE73-6DC2B7968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0" y="2361"/>
              <a:ext cx="4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Line 150">
              <a:extLst>
                <a:ext uri="{FF2B5EF4-FFF2-40B4-BE49-F238E27FC236}">
                  <a16:creationId xmlns:a16="http://schemas.microsoft.com/office/drawing/2014/main" id="{7A2B9E52-1AC2-12B8-CE8B-A04B6CAAD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4" y="2356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Line 151">
              <a:extLst>
                <a:ext uri="{FF2B5EF4-FFF2-40B4-BE49-F238E27FC236}">
                  <a16:creationId xmlns:a16="http://schemas.microsoft.com/office/drawing/2014/main" id="{3595FE62-FA10-A07A-6123-8D2B9AF56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351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Line 152">
              <a:extLst>
                <a:ext uri="{FF2B5EF4-FFF2-40B4-BE49-F238E27FC236}">
                  <a16:creationId xmlns:a16="http://schemas.microsoft.com/office/drawing/2014/main" id="{365D3EC4-07DE-30D9-DD43-F19037E2E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" y="2346"/>
              <a:ext cx="4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Line 153">
              <a:extLst>
                <a:ext uri="{FF2B5EF4-FFF2-40B4-BE49-F238E27FC236}">
                  <a16:creationId xmlns:a16="http://schemas.microsoft.com/office/drawing/2014/main" id="{9190A927-1FDA-91B3-14D9-9E00A40B3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2341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Line 154">
              <a:extLst>
                <a:ext uri="{FF2B5EF4-FFF2-40B4-BE49-F238E27FC236}">
                  <a16:creationId xmlns:a16="http://schemas.microsoft.com/office/drawing/2014/main" id="{FE9EA539-5063-DD52-5466-4B11CB1B5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3" y="2336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Line 155">
              <a:extLst>
                <a:ext uri="{FF2B5EF4-FFF2-40B4-BE49-F238E27FC236}">
                  <a16:creationId xmlns:a16="http://schemas.microsoft.com/office/drawing/2014/main" id="{12CBBBAF-5E4C-8C90-3BFC-3FBD7F52F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332"/>
              <a:ext cx="5" cy="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Line 156">
              <a:extLst>
                <a:ext uri="{FF2B5EF4-FFF2-40B4-BE49-F238E27FC236}">
                  <a16:creationId xmlns:a16="http://schemas.microsoft.com/office/drawing/2014/main" id="{61C6DAD1-1AB8-D2EF-A67A-C381EE864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" y="2327"/>
              <a:ext cx="5" cy="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Line 157">
              <a:extLst>
                <a:ext uri="{FF2B5EF4-FFF2-40B4-BE49-F238E27FC236}">
                  <a16:creationId xmlns:a16="http://schemas.microsoft.com/office/drawing/2014/main" id="{8E52D6D4-B32F-9F0C-7F3D-73F74001C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8" y="2304"/>
              <a:ext cx="24" cy="23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Line 158">
              <a:extLst>
                <a:ext uri="{FF2B5EF4-FFF2-40B4-BE49-F238E27FC236}">
                  <a16:creationId xmlns:a16="http://schemas.microsoft.com/office/drawing/2014/main" id="{0147CDAD-2F72-AE7F-D9BF-4D46629B7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1" y="2283"/>
              <a:ext cx="24" cy="2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Line 159">
              <a:extLst>
                <a:ext uri="{FF2B5EF4-FFF2-40B4-BE49-F238E27FC236}">
                  <a16:creationId xmlns:a16="http://schemas.microsoft.com/office/drawing/2014/main" id="{D174E457-BC97-B254-414C-4192EB268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" y="2262"/>
              <a:ext cx="24" cy="2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60">
              <a:extLst>
                <a:ext uri="{FF2B5EF4-FFF2-40B4-BE49-F238E27FC236}">
                  <a16:creationId xmlns:a16="http://schemas.microsoft.com/office/drawing/2014/main" id="{CA7E175A-739E-F817-B299-70BFBEAAE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9" y="2241"/>
              <a:ext cx="23" cy="2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Line 161">
              <a:extLst>
                <a:ext uri="{FF2B5EF4-FFF2-40B4-BE49-F238E27FC236}">
                  <a16:creationId xmlns:a16="http://schemas.microsoft.com/office/drawing/2014/main" id="{735FE3D3-299E-78C6-BA38-5E6624038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2222"/>
              <a:ext cx="24" cy="19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Line 162">
              <a:extLst>
                <a:ext uri="{FF2B5EF4-FFF2-40B4-BE49-F238E27FC236}">
                  <a16:creationId xmlns:a16="http://schemas.microsoft.com/office/drawing/2014/main" id="{30ADAC4B-212D-84CD-2C01-1CC6A9FAA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203"/>
              <a:ext cx="24" cy="19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Line 163">
              <a:extLst>
                <a:ext uri="{FF2B5EF4-FFF2-40B4-BE49-F238E27FC236}">
                  <a16:creationId xmlns:a16="http://schemas.microsoft.com/office/drawing/2014/main" id="{2AD2A172-66B0-F5D4-2F1B-BC65E1A8B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2185"/>
              <a:ext cx="23" cy="18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Line 164">
              <a:extLst>
                <a:ext uri="{FF2B5EF4-FFF2-40B4-BE49-F238E27FC236}">
                  <a16:creationId xmlns:a16="http://schemas.microsoft.com/office/drawing/2014/main" id="{740C7880-5D17-6EAA-A785-DDBABF745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3" y="2167"/>
              <a:ext cx="24" cy="18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Line 165">
              <a:extLst>
                <a:ext uri="{FF2B5EF4-FFF2-40B4-BE49-F238E27FC236}">
                  <a16:creationId xmlns:a16="http://schemas.microsoft.com/office/drawing/2014/main" id="{70890910-36EC-7E01-1EF3-E55329F12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7" y="2150"/>
              <a:ext cx="24" cy="17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Line 166">
              <a:extLst>
                <a:ext uri="{FF2B5EF4-FFF2-40B4-BE49-F238E27FC236}">
                  <a16:creationId xmlns:a16="http://schemas.microsoft.com/office/drawing/2014/main" id="{D019299B-FD31-7355-3D2B-12F89F02F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" y="2133"/>
              <a:ext cx="24" cy="17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Line 167">
              <a:extLst>
                <a:ext uri="{FF2B5EF4-FFF2-40B4-BE49-F238E27FC236}">
                  <a16:creationId xmlns:a16="http://schemas.microsoft.com/office/drawing/2014/main" id="{67C34884-E49B-FC87-3653-3BDB68040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" y="2117"/>
              <a:ext cx="24" cy="1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Line 168">
              <a:extLst>
                <a:ext uri="{FF2B5EF4-FFF2-40B4-BE49-F238E27FC236}">
                  <a16:creationId xmlns:a16="http://schemas.microsoft.com/office/drawing/2014/main" id="{07B140D6-4D63-B223-F0E4-41EB3F318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" y="2101"/>
              <a:ext cx="24" cy="1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Line 169">
              <a:extLst>
                <a:ext uri="{FF2B5EF4-FFF2-40B4-BE49-F238E27FC236}">
                  <a16:creationId xmlns:a16="http://schemas.microsoft.com/office/drawing/2014/main" id="{6C8B238B-3C2D-AD1A-C02A-4C85E6FBA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2" y="2086"/>
              <a:ext cx="23" cy="1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Line 170">
              <a:extLst>
                <a:ext uri="{FF2B5EF4-FFF2-40B4-BE49-F238E27FC236}">
                  <a16:creationId xmlns:a16="http://schemas.microsoft.com/office/drawing/2014/main" id="{59766367-8AA1-F043-8598-5DF8DE2C9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2070"/>
              <a:ext cx="24" cy="16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Line 171">
              <a:extLst>
                <a:ext uri="{FF2B5EF4-FFF2-40B4-BE49-F238E27FC236}">
                  <a16:creationId xmlns:a16="http://schemas.microsoft.com/office/drawing/2014/main" id="{024B62CA-12FF-8BC6-75C4-4CD2BCDAD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9" y="2056"/>
              <a:ext cx="24" cy="1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Line 172">
              <a:extLst>
                <a:ext uri="{FF2B5EF4-FFF2-40B4-BE49-F238E27FC236}">
                  <a16:creationId xmlns:a16="http://schemas.microsoft.com/office/drawing/2014/main" id="{A1C40605-28D0-2E03-191F-AC26BA6A7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3" y="2041"/>
              <a:ext cx="23" cy="15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Line 173">
              <a:extLst>
                <a:ext uri="{FF2B5EF4-FFF2-40B4-BE49-F238E27FC236}">
                  <a16:creationId xmlns:a16="http://schemas.microsoft.com/office/drawing/2014/main" id="{209AAA11-73EE-A19D-476C-0BA4DD2B7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2780"/>
              <a:ext cx="95" cy="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Line 174">
              <a:extLst>
                <a:ext uri="{FF2B5EF4-FFF2-40B4-BE49-F238E27FC236}">
                  <a16:creationId xmlns:a16="http://schemas.microsoft.com/office/drawing/2014/main" id="{248CB215-37E6-2CEC-0682-5A3564871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" y="2499"/>
              <a:ext cx="1" cy="28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Line 175">
              <a:extLst>
                <a:ext uri="{FF2B5EF4-FFF2-40B4-BE49-F238E27FC236}">
                  <a16:creationId xmlns:a16="http://schemas.microsoft.com/office/drawing/2014/main" id="{B8D3EFD6-11D7-B568-68DF-087FF868C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6" y="2041"/>
              <a:ext cx="1" cy="739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Line 176">
              <a:extLst>
                <a:ext uri="{FF2B5EF4-FFF2-40B4-BE49-F238E27FC236}">
                  <a16:creationId xmlns:a16="http://schemas.microsoft.com/office/drawing/2014/main" id="{A88C6E9C-3859-FC7E-45ED-AC52CD57F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6" y="2780"/>
              <a:ext cx="287" cy="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Line 177">
              <a:extLst>
                <a:ext uri="{FF2B5EF4-FFF2-40B4-BE49-F238E27FC236}">
                  <a16:creationId xmlns:a16="http://schemas.microsoft.com/office/drawing/2014/main" id="{F212188B-BCCD-E439-5A9E-8173A94FA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1" y="1886"/>
              <a:ext cx="1" cy="894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Line 178">
              <a:extLst>
                <a:ext uri="{FF2B5EF4-FFF2-40B4-BE49-F238E27FC236}">
                  <a16:creationId xmlns:a16="http://schemas.microsoft.com/office/drawing/2014/main" id="{6A014975-9F29-49F5-C52A-F8F3E867B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1" y="1872"/>
              <a:ext cx="24" cy="12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Line 179">
              <a:extLst>
                <a:ext uri="{FF2B5EF4-FFF2-40B4-BE49-F238E27FC236}">
                  <a16:creationId xmlns:a16="http://schemas.microsoft.com/office/drawing/2014/main" id="{A1BD0C66-DF77-84EE-A9DE-42E295140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5" y="1860"/>
              <a:ext cx="23" cy="12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Line 180">
              <a:extLst>
                <a:ext uri="{FF2B5EF4-FFF2-40B4-BE49-F238E27FC236}">
                  <a16:creationId xmlns:a16="http://schemas.microsoft.com/office/drawing/2014/main" id="{D5EF0702-2A40-29E6-8DB8-20245012D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1848"/>
              <a:ext cx="24" cy="12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Line 181">
              <a:extLst>
                <a:ext uri="{FF2B5EF4-FFF2-40B4-BE49-F238E27FC236}">
                  <a16:creationId xmlns:a16="http://schemas.microsoft.com/office/drawing/2014/main" id="{2C56488D-5532-815F-1266-339BD9FD2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1837"/>
              <a:ext cx="24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Line 182">
              <a:extLst>
                <a:ext uri="{FF2B5EF4-FFF2-40B4-BE49-F238E27FC236}">
                  <a16:creationId xmlns:a16="http://schemas.microsoft.com/office/drawing/2014/main" id="{28284EFE-5C12-A9AD-0343-7F2E7A8B0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826"/>
              <a:ext cx="24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183">
              <a:extLst>
                <a:ext uri="{FF2B5EF4-FFF2-40B4-BE49-F238E27FC236}">
                  <a16:creationId xmlns:a16="http://schemas.microsoft.com/office/drawing/2014/main" id="{E9AED664-6C05-AA14-91DB-D42CE3DE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14"/>
              <a:ext cx="24" cy="12"/>
            </a:xfrm>
            <a:custGeom>
              <a:avLst/>
              <a:gdLst>
                <a:gd name="T0" fmla="*/ 0 w 72"/>
                <a:gd name="T1" fmla="*/ 35 h 35"/>
                <a:gd name="T2" fmla="*/ 36 w 72"/>
                <a:gd name="T3" fmla="*/ 18 h 35"/>
                <a:gd name="T4" fmla="*/ 72 w 7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5">
                  <a:moveTo>
                    <a:pt x="0" y="35"/>
                  </a:moveTo>
                  <a:lnTo>
                    <a:pt x="36" y="18"/>
                  </a:lnTo>
                  <a:lnTo>
                    <a:pt x="72" y="0"/>
                  </a:lnTo>
                </a:path>
              </a:pathLst>
            </a:custGeom>
            <a:grpFill/>
            <a:ln w="36513">
              <a:solidFill>
                <a:srgbClr val="DA3B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Line 184">
              <a:extLst>
                <a:ext uri="{FF2B5EF4-FFF2-40B4-BE49-F238E27FC236}">
                  <a16:creationId xmlns:a16="http://schemas.microsoft.com/office/drawing/2014/main" id="{EC6DD06E-B526-328F-7228-C6FBB10B7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803"/>
              <a:ext cx="24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Line 185">
              <a:extLst>
                <a:ext uri="{FF2B5EF4-FFF2-40B4-BE49-F238E27FC236}">
                  <a16:creationId xmlns:a16="http://schemas.microsoft.com/office/drawing/2014/main" id="{763E307F-0AE3-2E3B-847B-8AF357A74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7" y="1792"/>
              <a:ext cx="23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Line 186">
              <a:extLst>
                <a:ext uri="{FF2B5EF4-FFF2-40B4-BE49-F238E27FC236}">
                  <a16:creationId xmlns:a16="http://schemas.microsoft.com/office/drawing/2014/main" id="{A6E7B99A-A792-5863-A499-349D3B5E3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0" y="1782"/>
              <a:ext cx="24" cy="10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Line 187">
              <a:extLst>
                <a:ext uri="{FF2B5EF4-FFF2-40B4-BE49-F238E27FC236}">
                  <a16:creationId xmlns:a16="http://schemas.microsoft.com/office/drawing/2014/main" id="{BE8CC276-E48C-6F81-5013-4248F1B26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4" y="1771"/>
              <a:ext cx="24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Line 188">
              <a:extLst>
                <a:ext uri="{FF2B5EF4-FFF2-40B4-BE49-F238E27FC236}">
                  <a16:creationId xmlns:a16="http://schemas.microsoft.com/office/drawing/2014/main" id="{766BDB79-AF72-4906-922D-020274078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1760"/>
              <a:ext cx="23" cy="1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Line 189">
              <a:extLst>
                <a:ext uri="{FF2B5EF4-FFF2-40B4-BE49-F238E27FC236}">
                  <a16:creationId xmlns:a16="http://schemas.microsoft.com/office/drawing/2014/main" id="{C5B11B50-2CD2-1D19-7771-8FC976D3C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1762"/>
              <a:ext cx="1" cy="1018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Line 190">
              <a:extLst>
                <a:ext uri="{FF2B5EF4-FFF2-40B4-BE49-F238E27FC236}">
                  <a16:creationId xmlns:a16="http://schemas.microsoft.com/office/drawing/2014/main" id="{AAE94AED-DD5F-CEA7-1770-0BFDCF9B0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80"/>
              <a:ext cx="972" cy="1"/>
            </a:xfrm>
            <a:prstGeom prst="line">
              <a:avLst/>
            </a:prstGeom>
            <a:grpFill/>
            <a:ln w="36513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6" name="Text Box 3">
            <a:extLst>
              <a:ext uri="{FF2B5EF4-FFF2-40B4-BE49-F238E27FC236}">
                <a16:creationId xmlns:a16="http://schemas.microsoft.com/office/drawing/2014/main" id="{E376D317-78FD-8155-106B-F8DEB464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068" y="626345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F0"/>
                </a:solidFill>
                <a:cs typeface="Times New Roman" panose="02020603050405020304" pitchFamily="18" charset="0"/>
              </a:rPr>
              <a:t>Fermi Level</a:t>
            </a:r>
          </a:p>
        </p:txBody>
      </p:sp>
      <p:sp>
        <p:nvSpPr>
          <p:cNvPr id="97" name="Line 11">
            <a:extLst>
              <a:ext uri="{FF2B5EF4-FFF2-40B4-BE49-F238E27FC236}">
                <a16:creationId xmlns:a16="http://schemas.microsoft.com/office/drawing/2014/main" id="{C0CA8ABD-F7CE-2678-D329-E73D8BAC2D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56118" y="5547493"/>
            <a:ext cx="1750" cy="71596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2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4" grpId="0" autoUpdateAnimBg="0"/>
      <p:bldP spid="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7D61-EA00-A502-01E1-1D587F6F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" y="29801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does this mean?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5BC07-4834-5AFA-D6EE-12174B427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76" y="1278035"/>
            <a:ext cx="6006057" cy="4142109"/>
          </a:xfrm>
          <a:prstGeom prst="rect">
            <a:avLst/>
          </a:prstGeom>
        </p:spPr>
      </p:pic>
      <p:pic>
        <p:nvPicPr>
          <p:cNvPr id="4098" name="Picture 2" descr="16.4: Structure and Bonding in Metals - Chemistry LibreTexts">
            <a:extLst>
              <a:ext uri="{FF2B5EF4-FFF2-40B4-BE49-F238E27FC236}">
                <a16:creationId xmlns:a16="http://schemas.microsoft.com/office/drawing/2014/main" id="{F4417F18-379E-F723-7493-896B4DE5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3" y="2925555"/>
            <a:ext cx="4209914" cy="32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Wavy Arrow Icons - Free SVG &amp; PNG Wavy Arrow Images - Noun Project">
            <a:extLst>
              <a:ext uri="{FF2B5EF4-FFF2-40B4-BE49-F238E27FC236}">
                <a16:creationId xmlns:a16="http://schemas.microsoft.com/office/drawing/2014/main" id="{4981CD44-A816-AC68-B2D5-8D9BDC043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8" b="24621"/>
          <a:stretch/>
        </p:blipFill>
        <p:spPr bwMode="auto">
          <a:xfrm rot="12623497">
            <a:off x="6558000" y="4120527"/>
            <a:ext cx="993308" cy="4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E169C1CD-ABA5-7257-04FA-05C272F8A5BB}"/>
              </a:ext>
            </a:extLst>
          </p:cNvPr>
          <p:cNvGrpSpPr/>
          <p:nvPr/>
        </p:nvGrpSpPr>
        <p:grpSpPr>
          <a:xfrm>
            <a:off x="6508377" y="365125"/>
            <a:ext cx="4158098" cy="2197486"/>
            <a:chOff x="6508377" y="365125"/>
            <a:chExt cx="4158098" cy="21974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5A704C-A456-1F5A-676A-5B0392E30C6E}"/>
                </a:ext>
              </a:extLst>
            </p:cNvPr>
            <p:cNvCxnSpPr/>
            <p:nvPr/>
          </p:nvCxnSpPr>
          <p:spPr>
            <a:xfrm>
              <a:off x="7768258" y="2289544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9558F9-9133-5F0A-E32C-129B0FB4A656}"/>
                </a:ext>
              </a:extLst>
            </p:cNvPr>
            <p:cNvCxnSpPr/>
            <p:nvPr/>
          </p:nvCxnSpPr>
          <p:spPr>
            <a:xfrm>
              <a:off x="7768258" y="1655032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1900F5-F1DB-456E-27BE-C32B97197EB1}"/>
                </a:ext>
              </a:extLst>
            </p:cNvPr>
            <p:cNvCxnSpPr/>
            <p:nvPr/>
          </p:nvCxnSpPr>
          <p:spPr>
            <a:xfrm>
              <a:off x="7768258" y="1055695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92B5D2E-0FCB-C251-C6D4-FD2FC923A0DA}"/>
                </a:ext>
              </a:extLst>
            </p:cNvPr>
            <p:cNvCxnSpPr/>
            <p:nvPr/>
          </p:nvCxnSpPr>
          <p:spPr>
            <a:xfrm flipV="1">
              <a:off x="7995393" y="2021378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13965D2-7B9C-384F-0EF1-EAC517AAEF08}"/>
                </a:ext>
              </a:extLst>
            </p:cNvPr>
            <p:cNvCxnSpPr>
              <a:cxnSpLocks/>
            </p:cNvCxnSpPr>
            <p:nvPr/>
          </p:nvCxnSpPr>
          <p:spPr>
            <a:xfrm>
              <a:off x="8275282" y="2021378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3C9429B-351F-2EE0-FF43-B04EBBE6FA4E}"/>
                </a:ext>
              </a:extLst>
            </p:cNvPr>
            <p:cNvCxnSpPr/>
            <p:nvPr/>
          </p:nvCxnSpPr>
          <p:spPr>
            <a:xfrm flipV="1">
              <a:off x="7995393" y="1385284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B75FBE-4F7A-B9E7-E3AD-B7A33BD5C21D}"/>
                </a:ext>
              </a:extLst>
            </p:cNvPr>
            <p:cNvCxnSpPr>
              <a:cxnSpLocks/>
            </p:cNvCxnSpPr>
            <p:nvPr/>
          </p:nvCxnSpPr>
          <p:spPr>
            <a:xfrm>
              <a:off x="8275282" y="1385284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E87CD6-272A-CD92-406D-169182D307F3}"/>
                </a:ext>
              </a:extLst>
            </p:cNvPr>
            <p:cNvCxnSpPr/>
            <p:nvPr/>
          </p:nvCxnSpPr>
          <p:spPr>
            <a:xfrm>
              <a:off x="9752075" y="2285932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14D058-D1EB-349F-74E6-ABF79DAD64C0}"/>
                </a:ext>
              </a:extLst>
            </p:cNvPr>
            <p:cNvCxnSpPr/>
            <p:nvPr/>
          </p:nvCxnSpPr>
          <p:spPr>
            <a:xfrm>
              <a:off x="9752075" y="165142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2FF2B1-9188-2F49-1756-DF6F3C15821C}"/>
                </a:ext>
              </a:extLst>
            </p:cNvPr>
            <p:cNvCxnSpPr/>
            <p:nvPr/>
          </p:nvCxnSpPr>
          <p:spPr>
            <a:xfrm>
              <a:off x="9752075" y="1052083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AB0EA1A-02DC-8349-76EB-0FE19341DA3C}"/>
                </a:ext>
              </a:extLst>
            </p:cNvPr>
            <p:cNvCxnSpPr/>
            <p:nvPr/>
          </p:nvCxnSpPr>
          <p:spPr>
            <a:xfrm flipV="1">
              <a:off x="9979210" y="2017766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C7DC3CC-E1C7-DBDD-635B-6039326A5BE3}"/>
                </a:ext>
              </a:extLst>
            </p:cNvPr>
            <p:cNvCxnSpPr>
              <a:cxnSpLocks/>
            </p:cNvCxnSpPr>
            <p:nvPr/>
          </p:nvCxnSpPr>
          <p:spPr>
            <a:xfrm>
              <a:off x="10259099" y="2017766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3A2B484-8538-2B7B-A4EF-2C1D3FAF03AE}"/>
                </a:ext>
              </a:extLst>
            </p:cNvPr>
            <p:cNvCxnSpPr/>
            <p:nvPr/>
          </p:nvCxnSpPr>
          <p:spPr>
            <a:xfrm flipV="1">
              <a:off x="9979210" y="1381672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9661400-7EFE-1906-D877-4697586D4CB8}"/>
                </a:ext>
              </a:extLst>
            </p:cNvPr>
            <p:cNvCxnSpPr/>
            <p:nvPr/>
          </p:nvCxnSpPr>
          <p:spPr>
            <a:xfrm>
              <a:off x="9003323" y="1649837"/>
              <a:ext cx="4642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D215FE4-66ED-F6E8-0ABE-3A231C6DA82B}"/>
                </a:ext>
              </a:extLst>
            </p:cNvPr>
            <p:cNvCxnSpPr/>
            <p:nvPr/>
          </p:nvCxnSpPr>
          <p:spPr>
            <a:xfrm flipV="1">
              <a:off x="6669223" y="638894"/>
              <a:ext cx="0" cy="1923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E232CB-2CA0-D21A-6F03-ED2F9CA159A7}"/>
                </a:ext>
              </a:extLst>
            </p:cNvPr>
            <p:cNvSpPr txBox="1"/>
            <p:nvPr/>
          </p:nvSpPr>
          <p:spPr>
            <a:xfrm>
              <a:off x="6508377" y="365125"/>
              <a:ext cx="421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aramond" panose="02020404030301010803" pitchFamily="18" charset="0"/>
                </a:rPr>
                <a:t>E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365A142-95E8-45B0-9ABC-D061A31E53C2}"/>
              </a:ext>
            </a:extLst>
          </p:cNvPr>
          <p:cNvCxnSpPr>
            <a:cxnSpLocks/>
          </p:cNvCxnSpPr>
          <p:nvPr/>
        </p:nvCxnSpPr>
        <p:spPr>
          <a:xfrm flipV="1">
            <a:off x="7508367" y="4184329"/>
            <a:ext cx="0" cy="3383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362AAD5-18E2-2A71-2F0C-113CCBF6CE64}"/>
              </a:ext>
            </a:extLst>
          </p:cNvPr>
          <p:cNvSpPr txBox="1"/>
          <p:nvPr/>
        </p:nvSpPr>
        <p:spPr>
          <a:xfrm>
            <a:off x="7744246" y="4008350"/>
            <a:ext cx="140207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KE transferred to atoms = heat</a:t>
            </a:r>
          </a:p>
        </p:txBody>
      </p:sp>
      <p:cxnSp>
        <p:nvCxnSpPr>
          <p:cNvPr id="4097" name="Straight Arrow Connector 4096">
            <a:extLst>
              <a:ext uri="{FF2B5EF4-FFF2-40B4-BE49-F238E27FC236}">
                <a16:creationId xmlns:a16="http://schemas.microsoft.com/office/drawing/2014/main" id="{DEC2955B-3633-67EF-2E64-D657A8BCD862}"/>
              </a:ext>
            </a:extLst>
          </p:cNvPr>
          <p:cNvCxnSpPr>
            <a:cxnSpLocks/>
          </p:cNvCxnSpPr>
          <p:nvPr/>
        </p:nvCxnSpPr>
        <p:spPr>
          <a:xfrm>
            <a:off x="10259099" y="1378507"/>
            <a:ext cx="0" cy="5394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2" descr="Photoelectric effect (article) | Photons | Khan Academy">
            <a:extLst>
              <a:ext uri="{FF2B5EF4-FFF2-40B4-BE49-F238E27FC236}">
                <a16:creationId xmlns:a16="http://schemas.microsoft.com/office/drawing/2014/main" id="{82695A49-D703-ACB5-52B2-6CD1B7094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 r="69900" b="30479"/>
          <a:stretch/>
        </p:blipFill>
        <p:spPr bwMode="auto">
          <a:xfrm rot="19651993">
            <a:off x="6876961" y="1068502"/>
            <a:ext cx="917458" cy="11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Content Placeholder 2">
            <a:extLst>
              <a:ext uri="{FF2B5EF4-FFF2-40B4-BE49-F238E27FC236}">
                <a16:creationId xmlns:a16="http://schemas.microsoft.com/office/drawing/2014/main" id="{88682242-AF5E-BE10-FC74-7A4CB5CA8986}"/>
              </a:ext>
            </a:extLst>
          </p:cNvPr>
          <p:cNvSpPr txBox="1">
            <a:spLocks/>
          </p:cNvSpPr>
          <p:nvPr/>
        </p:nvSpPr>
        <p:spPr>
          <a:xfrm>
            <a:off x="1318314" y="5420144"/>
            <a:ext cx="4378338" cy="8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Garamond" panose="02020404030301010803" pitchFamily="18" charset="0"/>
              </a:rPr>
              <a:t>Metals can absorb electrons indefinitely  </a:t>
            </a:r>
          </a:p>
        </p:txBody>
      </p:sp>
      <p:pic>
        <p:nvPicPr>
          <p:cNvPr id="4110" name="Picture 4" descr="Funny Cat GIFs | GIFDB.com">
            <a:extLst>
              <a:ext uri="{FF2B5EF4-FFF2-40B4-BE49-F238E27FC236}">
                <a16:creationId xmlns:a16="http://schemas.microsoft.com/office/drawing/2014/main" id="{3E1376C7-13C4-5A49-E0F5-074E4A81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0" y="3037885"/>
            <a:ext cx="1261346" cy="11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0143 -0.1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46465-2524-7A8A-50E3-A2AC08DC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296A-F86C-D8B3-0A72-137FC702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" y="-5977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does this mean? </a:t>
            </a:r>
          </a:p>
        </p:txBody>
      </p:sp>
      <p:pic>
        <p:nvPicPr>
          <p:cNvPr id="4098" name="Picture 2" descr="16.4: Structure and Bonding in Metals - Chemistry LibreTexts">
            <a:extLst>
              <a:ext uri="{FF2B5EF4-FFF2-40B4-BE49-F238E27FC236}">
                <a16:creationId xmlns:a16="http://schemas.microsoft.com/office/drawing/2014/main" id="{3339EC3F-8615-5B36-0ED9-84E87250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60" y="2252405"/>
            <a:ext cx="4209914" cy="32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Wavy Arrow Icons - Free SVG &amp; PNG Wavy Arrow Images - Noun Project">
            <a:extLst>
              <a:ext uri="{FF2B5EF4-FFF2-40B4-BE49-F238E27FC236}">
                <a16:creationId xmlns:a16="http://schemas.microsoft.com/office/drawing/2014/main" id="{CB6C5259-7813-2A9C-67FB-EABD232FF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8" b="24621"/>
          <a:stretch/>
        </p:blipFill>
        <p:spPr bwMode="auto">
          <a:xfrm rot="12623497">
            <a:off x="6239013" y="3482696"/>
            <a:ext cx="993308" cy="4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6299B577-4CE6-1374-C80F-4822C96213F2}"/>
              </a:ext>
            </a:extLst>
          </p:cNvPr>
          <p:cNvGrpSpPr/>
          <p:nvPr/>
        </p:nvGrpSpPr>
        <p:grpSpPr>
          <a:xfrm>
            <a:off x="851603" y="2608257"/>
            <a:ext cx="4158098" cy="2197486"/>
            <a:chOff x="6508377" y="365125"/>
            <a:chExt cx="4158098" cy="21974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1F7822-510A-330C-421F-099A63CD7215}"/>
                </a:ext>
              </a:extLst>
            </p:cNvPr>
            <p:cNvCxnSpPr/>
            <p:nvPr/>
          </p:nvCxnSpPr>
          <p:spPr>
            <a:xfrm>
              <a:off x="7768258" y="2289544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B53B3-8A2C-816E-880C-0E520A5C0580}"/>
                </a:ext>
              </a:extLst>
            </p:cNvPr>
            <p:cNvCxnSpPr/>
            <p:nvPr/>
          </p:nvCxnSpPr>
          <p:spPr>
            <a:xfrm>
              <a:off x="7768258" y="1655032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E81A161-286F-3155-70B3-B264969F25C0}"/>
                </a:ext>
              </a:extLst>
            </p:cNvPr>
            <p:cNvCxnSpPr/>
            <p:nvPr/>
          </p:nvCxnSpPr>
          <p:spPr>
            <a:xfrm>
              <a:off x="7768258" y="1055695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9149EC-2F88-2C82-D986-7428A5F51DF7}"/>
                </a:ext>
              </a:extLst>
            </p:cNvPr>
            <p:cNvCxnSpPr/>
            <p:nvPr/>
          </p:nvCxnSpPr>
          <p:spPr>
            <a:xfrm flipV="1">
              <a:off x="7995393" y="2021378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7982CC-DE8F-FA9F-9640-2360317F8A0A}"/>
                </a:ext>
              </a:extLst>
            </p:cNvPr>
            <p:cNvCxnSpPr>
              <a:cxnSpLocks/>
            </p:cNvCxnSpPr>
            <p:nvPr/>
          </p:nvCxnSpPr>
          <p:spPr>
            <a:xfrm>
              <a:off x="8275282" y="2021378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8AAE00-C66B-9D93-95E1-F4C291CC5D43}"/>
                </a:ext>
              </a:extLst>
            </p:cNvPr>
            <p:cNvCxnSpPr/>
            <p:nvPr/>
          </p:nvCxnSpPr>
          <p:spPr>
            <a:xfrm flipV="1">
              <a:off x="7995393" y="1385284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66C217-C688-5905-C921-61CB250CC2B5}"/>
                </a:ext>
              </a:extLst>
            </p:cNvPr>
            <p:cNvCxnSpPr>
              <a:cxnSpLocks/>
            </p:cNvCxnSpPr>
            <p:nvPr/>
          </p:nvCxnSpPr>
          <p:spPr>
            <a:xfrm>
              <a:off x="8275282" y="1385284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F05017-42B5-4DDA-57F3-50B0F9BE8B1F}"/>
                </a:ext>
              </a:extLst>
            </p:cNvPr>
            <p:cNvCxnSpPr/>
            <p:nvPr/>
          </p:nvCxnSpPr>
          <p:spPr>
            <a:xfrm>
              <a:off x="9752075" y="2285932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E499D82-4868-9489-68F6-B1249B6545A5}"/>
                </a:ext>
              </a:extLst>
            </p:cNvPr>
            <p:cNvCxnSpPr/>
            <p:nvPr/>
          </p:nvCxnSpPr>
          <p:spPr>
            <a:xfrm>
              <a:off x="9752075" y="165142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1F0A2D3-5E81-E01B-883F-DD6455C43F28}"/>
                </a:ext>
              </a:extLst>
            </p:cNvPr>
            <p:cNvCxnSpPr/>
            <p:nvPr/>
          </p:nvCxnSpPr>
          <p:spPr>
            <a:xfrm>
              <a:off x="9752075" y="1052083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AB226B5-FB17-D49A-03C1-B430836F2D1C}"/>
                </a:ext>
              </a:extLst>
            </p:cNvPr>
            <p:cNvCxnSpPr/>
            <p:nvPr/>
          </p:nvCxnSpPr>
          <p:spPr>
            <a:xfrm flipV="1">
              <a:off x="9979210" y="2017766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CE6DBE3-23E6-1F29-2835-21973310EE7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9099" y="2017766"/>
              <a:ext cx="0" cy="53949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A92F6F5-A6D8-56C4-E7DA-306DEBEF2433}"/>
                </a:ext>
              </a:extLst>
            </p:cNvPr>
            <p:cNvCxnSpPr/>
            <p:nvPr/>
          </p:nvCxnSpPr>
          <p:spPr>
            <a:xfrm flipV="1">
              <a:off x="9979210" y="1381672"/>
              <a:ext cx="0" cy="53633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C39D9C7-7F10-427B-FFD2-7F43F403575B}"/>
                </a:ext>
              </a:extLst>
            </p:cNvPr>
            <p:cNvCxnSpPr/>
            <p:nvPr/>
          </p:nvCxnSpPr>
          <p:spPr>
            <a:xfrm>
              <a:off x="9003323" y="1649837"/>
              <a:ext cx="4642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4E814E2-F937-12DE-D6D9-1F8A08EE2417}"/>
                </a:ext>
              </a:extLst>
            </p:cNvPr>
            <p:cNvCxnSpPr/>
            <p:nvPr/>
          </p:nvCxnSpPr>
          <p:spPr>
            <a:xfrm flipV="1">
              <a:off x="6669223" y="638894"/>
              <a:ext cx="0" cy="1923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30FDE71-06F8-7572-D194-12B3C785BB00}"/>
                </a:ext>
              </a:extLst>
            </p:cNvPr>
            <p:cNvSpPr txBox="1"/>
            <p:nvPr/>
          </p:nvSpPr>
          <p:spPr>
            <a:xfrm>
              <a:off x="6508377" y="365125"/>
              <a:ext cx="421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aramond" panose="02020404030301010803" pitchFamily="18" charset="0"/>
                </a:rPr>
                <a:t>E</a:t>
              </a:r>
            </a:p>
          </p:txBody>
        </p:sp>
      </p:grpSp>
      <p:cxnSp>
        <p:nvCxnSpPr>
          <p:cNvPr id="4097" name="Straight Arrow Connector 4096">
            <a:extLst>
              <a:ext uri="{FF2B5EF4-FFF2-40B4-BE49-F238E27FC236}">
                <a16:creationId xmlns:a16="http://schemas.microsoft.com/office/drawing/2014/main" id="{7B693499-E39E-B55E-8BD4-63747F4C59B4}"/>
              </a:ext>
            </a:extLst>
          </p:cNvPr>
          <p:cNvCxnSpPr>
            <a:cxnSpLocks/>
          </p:cNvCxnSpPr>
          <p:nvPr/>
        </p:nvCxnSpPr>
        <p:spPr>
          <a:xfrm>
            <a:off x="4602325" y="3621639"/>
            <a:ext cx="0" cy="5394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2" descr="Photoelectric effect (article) | Photons | Khan Academy">
            <a:extLst>
              <a:ext uri="{FF2B5EF4-FFF2-40B4-BE49-F238E27FC236}">
                <a16:creationId xmlns:a16="http://schemas.microsoft.com/office/drawing/2014/main" id="{64D84EB3-142F-5D96-A2C2-E29943EBF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 r="69900" b="30479"/>
          <a:stretch/>
        </p:blipFill>
        <p:spPr bwMode="auto">
          <a:xfrm rot="19651993">
            <a:off x="1220187" y="3311634"/>
            <a:ext cx="917458" cy="11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Content Placeholder 2">
            <a:extLst>
              <a:ext uri="{FF2B5EF4-FFF2-40B4-BE49-F238E27FC236}">
                <a16:creationId xmlns:a16="http://schemas.microsoft.com/office/drawing/2014/main" id="{6A549D6E-F29D-7F6A-FB81-74BB83E42281}"/>
              </a:ext>
            </a:extLst>
          </p:cNvPr>
          <p:cNvSpPr txBox="1">
            <a:spLocks/>
          </p:cNvSpPr>
          <p:nvPr/>
        </p:nvSpPr>
        <p:spPr>
          <a:xfrm>
            <a:off x="321150" y="1123897"/>
            <a:ext cx="6407174" cy="8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Metals can absorb electrons indefinitely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  <a:sym typeface="Wingdings" pitchFamily="2" charset="2"/>
              </a:rPr>
              <a:t> Ionization</a:t>
            </a:r>
            <a:r>
              <a:rPr lang="en-US" sz="2800" b="1" dirty="0">
                <a:latin typeface="Garamond" panose="02020404030301010803" pitchFamily="18" charset="0"/>
              </a:rPr>
              <a:t>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30763-CC3E-78EA-0C40-76E82452AC31}"/>
              </a:ext>
            </a:extLst>
          </p:cNvPr>
          <p:cNvCxnSpPr/>
          <p:nvPr/>
        </p:nvCxnSpPr>
        <p:spPr>
          <a:xfrm flipV="1">
            <a:off x="7391400" y="1415143"/>
            <a:ext cx="968829" cy="2428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F78C9A5-DCDE-C1F8-69D0-E7B3E92F891B}"/>
              </a:ext>
            </a:extLst>
          </p:cNvPr>
          <p:cNvSpPr/>
          <p:nvPr/>
        </p:nvSpPr>
        <p:spPr>
          <a:xfrm flipH="1" flipV="1">
            <a:off x="7217434" y="3807230"/>
            <a:ext cx="139327" cy="1447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84E1E6EC-C190-2141-7873-FB19474DC767}"/>
              </a:ext>
            </a:extLst>
          </p:cNvPr>
          <p:cNvSpPr/>
          <p:nvPr/>
        </p:nvSpPr>
        <p:spPr>
          <a:xfrm>
            <a:off x="8575964" y="277091"/>
            <a:ext cx="1316182" cy="554181"/>
          </a:xfrm>
          <a:prstGeom prst="cloudCallout">
            <a:avLst>
              <a:gd name="adj1" fmla="val -41886"/>
              <a:gd name="adj2" fmla="val 7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I’m free!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287E42-E88E-6B88-C7A2-CD55AE421054}"/>
              </a:ext>
            </a:extLst>
          </p:cNvPr>
          <p:cNvGrpSpPr/>
          <p:nvPr/>
        </p:nvGrpSpPr>
        <p:grpSpPr>
          <a:xfrm>
            <a:off x="7875814" y="846348"/>
            <a:ext cx="1147491" cy="880117"/>
            <a:chOff x="7875814" y="846348"/>
            <a:chExt cx="1147491" cy="880117"/>
          </a:xfrm>
        </p:grpSpPr>
        <p:sp>
          <p:nvSpPr>
            <p:cNvPr id="17" name="Explosion 1 16">
              <a:extLst>
                <a:ext uri="{FF2B5EF4-FFF2-40B4-BE49-F238E27FC236}">
                  <a16:creationId xmlns:a16="http://schemas.microsoft.com/office/drawing/2014/main" id="{8457D142-3764-7310-A378-253D071E1849}"/>
                </a:ext>
              </a:extLst>
            </p:cNvPr>
            <p:cNvSpPr/>
            <p:nvPr/>
          </p:nvSpPr>
          <p:spPr>
            <a:xfrm>
              <a:off x="8701285" y="1214659"/>
              <a:ext cx="322020" cy="277549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xplosion 1 17">
              <a:extLst>
                <a:ext uri="{FF2B5EF4-FFF2-40B4-BE49-F238E27FC236}">
                  <a16:creationId xmlns:a16="http://schemas.microsoft.com/office/drawing/2014/main" id="{4169F968-BE1F-F081-2B62-C2EE44E1545C}"/>
                </a:ext>
              </a:extLst>
            </p:cNvPr>
            <p:cNvSpPr/>
            <p:nvPr/>
          </p:nvSpPr>
          <p:spPr>
            <a:xfrm>
              <a:off x="7875814" y="1319586"/>
              <a:ext cx="317129" cy="406879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xplosion 1 18">
              <a:extLst>
                <a:ext uri="{FF2B5EF4-FFF2-40B4-BE49-F238E27FC236}">
                  <a16:creationId xmlns:a16="http://schemas.microsoft.com/office/drawing/2014/main" id="{6CB17099-C741-1DC4-A2CD-1D80559FD159}"/>
                </a:ext>
              </a:extLst>
            </p:cNvPr>
            <p:cNvSpPr/>
            <p:nvPr/>
          </p:nvSpPr>
          <p:spPr>
            <a:xfrm>
              <a:off x="8041306" y="846348"/>
              <a:ext cx="429491" cy="277549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Patrick scared Meme Generator">
            <a:extLst>
              <a:ext uri="{FF2B5EF4-FFF2-40B4-BE49-F238E27FC236}">
                <a16:creationId xmlns:a16="http://schemas.microsoft.com/office/drawing/2014/main" id="{32E4B794-F101-5147-6E0B-BABF363E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151" y="672040"/>
            <a:ext cx="141593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17 -0.4037 " pathEditMode="relative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C7C8-57F9-8FF0-CC20-07704A3C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4" y="198871"/>
            <a:ext cx="10515600" cy="132556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What about paper?</a:t>
            </a:r>
          </a:p>
        </p:txBody>
      </p:sp>
      <p:pic>
        <p:nvPicPr>
          <p:cNvPr id="86" name="Picture 120">
            <a:extLst>
              <a:ext uri="{FF2B5EF4-FFF2-40B4-BE49-F238E27FC236}">
                <a16:creationId xmlns:a16="http://schemas.microsoft.com/office/drawing/2014/main" id="{35115AC0-351F-60AA-846E-6670866C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3" y="1524434"/>
            <a:ext cx="7286914" cy="4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Group 193">
            <a:extLst>
              <a:ext uri="{FF2B5EF4-FFF2-40B4-BE49-F238E27FC236}">
                <a16:creationId xmlns:a16="http://schemas.microsoft.com/office/drawing/2014/main" id="{945280BD-35E4-41F1-3144-98EB903901C0}"/>
              </a:ext>
            </a:extLst>
          </p:cNvPr>
          <p:cNvGrpSpPr>
            <a:grpSpLocks/>
          </p:cNvGrpSpPr>
          <p:nvPr/>
        </p:nvGrpSpPr>
        <p:grpSpPr bwMode="auto">
          <a:xfrm>
            <a:off x="1649557" y="2396835"/>
            <a:ext cx="6031633" cy="2826421"/>
            <a:chOff x="1898" y="1648"/>
            <a:chExt cx="2138" cy="1136"/>
          </a:xfrm>
        </p:grpSpPr>
        <p:sp>
          <p:nvSpPr>
            <p:cNvPr id="92" name="Line 194">
              <a:extLst>
                <a:ext uri="{FF2B5EF4-FFF2-40B4-BE49-F238E27FC236}">
                  <a16:creationId xmlns:a16="http://schemas.microsoft.com/office/drawing/2014/main" id="{7E26B0DD-B41D-9B51-3F52-81BECA6D5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3" y="2496"/>
              <a:ext cx="2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Line 195">
              <a:extLst>
                <a:ext uri="{FF2B5EF4-FFF2-40B4-BE49-F238E27FC236}">
                  <a16:creationId xmlns:a16="http://schemas.microsoft.com/office/drawing/2014/main" id="{E25ABBB3-396F-6231-F7A6-600FDF9F0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5" y="2493"/>
              <a:ext cx="3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Line 196">
              <a:extLst>
                <a:ext uri="{FF2B5EF4-FFF2-40B4-BE49-F238E27FC236}">
                  <a16:creationId xmlns:a16="http://schemas.microsoft.com/office/drawing/2014/main" id="{F820835B-6E5D-CB2D-27B8-7564340F9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8" y="2489"/>
              <a:ext cx="2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Line 197">
              <a:extLst>
                <a:ext uri="{FF2B5EF4-FFF2-40B4-BE49-F238E27FC236}">
                  <a16:creationId xmlns:a16="http://schemas.microsoft.com/office/drawing/2014/main" id="{1626B510-9BDD-8BA1-3B2D-82E261287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2486"/>
              <a:ext cx="5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Line 198">
              <a:extLst>
                <a:ext uri="{FF2B5EF4-FFF2-40B4-BE49-F238E27FC236}">
                  <a16:creationId xmlns:a16="http://schemas.microsoft.com/office/drawing/2014/main" id="{5C69F649-CB55-5D6F-5831-56ACEF932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3" y="2482"/>
              <a:ext cx="2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Line 199">
              <a:extLst>
                <a:ext uri="{FF2B5EF4-FFF2-40B4-BE49-F238E27FC236}">
                  <a16:creationId xmlns:a16="http://schemas.microsoft.com/office/drawing/2014/main" id="{F09C9EA4-EDF5-D5A5-0609-26AA3ED70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" y="2479"/>
              <a:ext cx="2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Line 200">
              <a:extLst>
                <a:ext uri="{FF2B5EF4-FFF2-40B4-BE49-F238E27FC236}">
                  <a16:creationId xmlns:a16="http://schemas.microsoft.com/office/drawing/2014/main" id="{4C07A11F-BC0F-AE36-5E38-8B093FC54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7" y="2475"/>
              <a:ext cx="3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Line 201">
              <a:extLst>
                <a:ext uri="{FF2B5EF4-FFF2-40B4-BE49-F238E27FC236}">
                  <a16:creationId xmlns:a16="http://schemas.microsoft.com/office/drawing/2014/main" id="{76045267-DF05-4E6D-5361-5B45F4C58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2472"/>
              <a:ext cx="2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Line 202">
              <a:extLst>
                <a:ext uri="{FF2B5EF4-FFF2-40B4-BE49-F238E27FC236}">
                  <a16:creationId xmlns:a16="http://schemas.microsoft.com/office/drawing/2014/main" id="{47796CC4-4064-E05F-0590-602D5208D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2" y="2468"/>
              <a:ext cx="5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Line 203">
              <a:extLst>
                <a:ext uri="{FF2B5EF4-FFF2-40B4-BE49-F238E27FC236}">
                  <a16:creationId xmlns:a16="http://schemas.microsoft.com/office/drawing/2014/main" id="{BBECC35C-519C-BBCD-1299-13A2B24A2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4" y="2465"/>
              <a:ext cx="2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Line 204">
              <a:extLst>
                <a:ext uri="{FF2B5EF4-FFF2-40B4-BE49-F238E27FC236}">
                  <a16:creationId xmlns:a16="http://schemas.microsoft.com/office/drawing/2014/main" id="{F1DBC56C-AE52-2753-586F-C8A315C4D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458"/>
              <a:ext cx="5" cy="7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Line 205">
              <a:extLst>
                <a:ext uri="{FF2B5EF4-FFF2-40B4-BE49-F238E27FC236}">
                  <a16:creationId xmlns:a16="http://schemas.microsoft.com/office/drawing/2014/main" id="{DB6FB974-F942-B95E-7BFD-222C452B6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1" y="2452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Line 206">
              <a:extLst>
                <a:ext uri="{FF2B5EF4-FFF2-40B4-BE49-F238E27FC236}">
                  <a16:creationId xmlns:a16="http://schemas.microsoft.com/office/drawing/2014/main" id="{74EAD3AC-2F0D-BEE4-6F26-B2B246675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6" y="2446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Line 207">
              <a:extLst>
                <a:ext uri="{FF2B5EF4-FFF2-40B4-BE49-F238E27FC236}">
                  <a16:creationId xmlns:a16="http://schemas.microsoft.com/office/drawing/2014/main" id="{0F4435FA-78E8-D480-BE88-EC6F4DF71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2443"/>
              <a:ext cx="5" cy="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Line 208">
              <a:extLst>
                <a:ext uri="{FF2B5EF4-FFF2-40B4-BE49-F238E27FC236}">
                  <a16:creationId xmlns:a16="http://schemas.microsoft.com/office/drawing/2014/main" id="{52515B07-3D07-9174-2C79-694428CDF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3" y="2433"/>
              <a:ext cx="5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Line 209">
              <a:extLst>
                <a:ext uri="{FF2B5EF4-FFF2-40B4-BE49-F238E27FC236}">
                  <a16:creationId xmlns:a16="http://schemas.microsoft.com/office/drawing/2014/main" id="{1902C6A2-C6D5-C3FD-C1EC-76A24535B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2428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Line 210">
              <a:extLst>
                <a:ext uri="{FF2B5EF4-FFF2-40B4-BE49-F238E27FC236}">
                  <a16:creationId xmlns:a16="http://schemas.microsoft.com/office/drawing/2014/main" id="{33E21B94-369E-31CB-BC5E-2F2DCFC23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5" y="2421"/>
              <a:ext cx="5" cy="7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Line 211">
              <a:extLst>
                <a:ext uri="{FF2B5EF4-FFF2-40B4-BE49-F238E27FC236}">
                  <a16:creationId xmlns:a16="http://schemas.microsoft.com/office/drawing/2014/main" id="{75CBC98C-F1F5-4B38-0F51-8FEC79D1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0" y="2416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Line 212">
              <a:extLst>
                <a:ext uri="{FF2B5EF4-FFF2-40B4-BE49-F238E27FC236}">
                  <a16:creationId xmlns:a16="http://schemas.microsoft.com/office/drawing/2014/main" id="{CAA5FF4E-47A3-BA7F-0A79-A206EA848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5" y="2410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Line 213">
              <a:extLst>
                <a:ext uri="{FF2B5EF4-FFF2-40B4-BE49-F238E27FC236}">
                  <a16:creationId xmlns:a16="http://schemas.microsoft.com/office/drawing/2014/main" id="{8FB68E5B-89B5-9C4D-B2C3-D4E8EC405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0" y="2405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214">
              <a:extLst>
                <a:ext uri="{FF2B5EF4-FFF2-40B4-BE49-F238E27FC236}">
                  <a16:creationId xmlns:a16="http://schemas.microsoft.com/office/drawing/2014/main" id="{8DC1FD20-195C-199A-14B7-4AD078FF0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399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Line 215">
              <a:extLst>
                <a:ext uri="{FF2B5EF4-FFF2-40B4-BE49-F238E27FC236}">
                  <a16:creationId xmlns:a16="http://schemas.microsoft.com/office/drawing/2014/main" id="{273FDD37-7988-2D8A-F20A-6AD369B08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" y="2393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216">
              <a:extLst>
                <a:ext uri="{FF2B5EF4-FFF2-40B4-BE49-F238E27FC236}">
                  <a16:creationId xmlns:a16="http://schemas.microsoft.com/office/drawing/2014/main" id="{C319EDEE-FC3E-5A9E-5FA3-7DD559FB6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4" y="2388"/>
              <a:ext cx="4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Line 217">
              <a:extLst>
                <a:ext uri="{FF2B5EF4-FFF2-40B4-BE49-F238E27FC236}">
                  <a16:creationId xmlns:a16="http://schemas.microsoft.com/office/drawing/2014/main" id="{AE3B3ABC-63FC-1B5F-9812-59FABA26D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8" y="2383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Line 218">
              <a:extLst>
                <a:ext uri="{FF2B5EF4-FFF2-40B4-BE49-F238E27FC236}">
                  <a16:creationId xmlns:a16="http://schemas.microsoft.com/office/drawing/2014/main" id="{0807A3BC-AB8D-9EBA-756C-29AE326C7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2377"/>
              <a:ext cx="5" cy="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Line 219">
              <a:extLst>
                <a:ext uri="{FF2B5EF4-FFF2-40B4-BE49-F238E27FC236}">
                  <a16:creationId xmlns:a16="http://schemas.microsoft.com/office/drawing/2014/main" id="{F127832A-B9C1-5736-0789-7C5C921B4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8" y="2372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Line 220">
              <a:extLst>
                <a:ext uri="{FF2B5EF4-FFF2-40B4-BE49-F238E27FC236}">
                  <a16:creationId xmlns:a16="http://schemas.microsoft.com/office/drawing/2014/main" id="{3502CB0E-386C-E172-A1E9-9F69FB83B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2367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Line 221">
              <a:extLst>
                <a:ext uri="{FF2B5EF4-FFF2-40B4-BE49-F238E27FC236}">
                  <a16:creationId xmlns:a16="http://schemas.microsoft.com/office/drawing/2014/main" id="{DF07F824-5BA5-E00F-8142-7A9280678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8" y="2362"/>
              <a:ext cx="4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Line 222">
              <a:extLst>
                <a:ext uri="{FF2B5EF4-FFF2-40B4-BE49-F238E27FC236}">
                  <a16:creationId xmlns:a16="http://schemas.microsoft.com/office/drawing/2014/main" id="{8B7E8AC0-DC95-4A97-F295-850B40877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2" y="2357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Line 223">
              <a:extLst>
                <a:ext uri="{FF2B5EF4-FFF2-40B4-BE49-F238E27FC236}">
                  <a16:creationId xmlns:a16="http://schemas.microsoft.com/office/drawing/2014/main" id="{48D5DB1B-0BCB-152F-C08F-323E1F596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7" y="2352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Line 224">
              <a:extLst>
                <a:ext uri="{FF2B5EF4-FFF2-40B4-BE49-F238E27FC236}">
                  <a16:creationId xmlns:a16="http://schemas.microsoft.com/office/drawing/2014/main" id="{6B4364C2-9A4C-1579-9DE3-F1284CE2B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347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Line 225">
              <a:extLst>
                <a:ext uri="{FF2B5EF4-FFF2-40B4-BE49-F238E27FC236}">
                  <a16:creationId xmlns:a16="http://schemas.microsoft.com/office/drawing/2014/main" id="{C81998AF-5B6C-1802-A14B-5727E74AA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6" y="2342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Line 226">
              <a:extLst>
                <a:ext uri="{FF2B5EF4-FFF2-40B4-BE49-F238E27FC236}">
                  <a16:creationId xmlns:a16="http://schemas.microsoft.com/office/drawing/2014/main" id="{E3A99159-2BBB-D11C-DFFA-DAD800DF3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1" y="2337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Line 227">
              <a:extLst>
                <a:ext uri="{FF2B5EF4-FFF2-40B4-BE49-F238E27FC236}">
                  <a16:creationId xmlns:a16="http://schemas.microsoft.com/office/drawing/2014/main" id="{8A97FE75-DF98-0B7A-3545-A5F9CF7F5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" y="2333"/>
              <a:ext cx="5" cy="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Line 228">
              <a:extLst>
                <a:ext uri="{FF2B5EF4-FFF2-40B4-BE49-F238E27FC236}">
                  <a16:creationId xmlns:a16="http://schemas.microsoft.com/office/drawing/2014/main" id="{F4232D04-94C6-C9C0-76BE-32CE5D8E6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1" y="2328"/>
              <a:ext cx="5" cy="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Line 229">
              <a:extLst>
                <a:ext uri="{FF2B5EF4-FFF2-40B4-BE49-F238E27FC236}">
                  <a16:creationId xmlns:a16="http://schemas.microsoft.com/office/drawing/2014/main" id="{DEB99DFD-9382-98C5-A775-4FA8CB70E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" y="2305"/>
              <a:ext cx="23" cy="2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Line 230">
              <a:extLst>
                <a:ext uri="{FF2B5EF4-FFF2-40B4-BE49-F238E27FC236}">
                  <a16:creationId xmlns:a16="http://schemas.microsoft.com/office/drawing/2014/main" id="{8C017A0F-9243-9F48-E2D9-D78119B7F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2283"/>
              <a:ext cx="25" cy="22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Line 231">
              <a:extLst>
                <a:ext uri="{FF2B5EF4-FFF2-40B4-BE49-F238E27FC236}">
                  <a16:creationId xmlns:a16="http://schemas.microsoft.com/office/drawing/2014/main" id="{F9D49A55-6716-DFE8-B012-1ECB2868C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3" y="2262"/>
              <a:ext cx="24" cy="2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Line 232">
              <a:extLst>
                <a:ext uri="{FF2B5EF4-FFF2-40B4-BE49-F238E27FC236}">
                  <a16:creationId xmlns:a16="http://schemas.microsoft.com/office/drawing/2014/main" id="{B8DF9516-FF07-407A-568F-46CCF3B0C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7" y="2242"/>
              <a:ext cx="24" cy="2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Line 233">
              <a:extLst>
                <a:ext uri="{FF2B5EF4-FFF2-40B4-BE49-F238E27FC236}">
                  <a16:creationId xmlns:a16="http://schemas.microsoft.com/office/drawing/2014/main" id="{6C43AE54-8B42-6A89-4F76-38763E5CA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1" y="2222"/>
              <a:ext cx="25" cy="2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Line 234">
              <a:extLst>
                <a:ext uri="{FF2B5EF4-FFF2-40B4-BE49-F238E27FC236}">
                  <a16:creationId xmlns:a16="http://schemas.microsoft.com/office/drawing/2014/main" id="{2D51B1F2-C892-9006-C969-5207B9866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4" y="2203"/>
              <a:ext cx="24" cy="19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Line 235">
              <a:extLst>
                <a:ext uri="{FF2B5EF4-FFF2-40B4-BE49-F238E27FC236}">
                  <a16:creationId xmlns:a16="http://schemas.microsoft.com/office/drawing/2014/main" id="{E73160D2-EFD2-FC55-C00A-8DFF73C87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" y="2185"/>
              <a:ext cx="24" cy="18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Line 236">
              <a:extLst>
                <a:ext uri="{FF2B5EF4-FFF2-40B4-BE49-F238E27FC236}">
                  <a16:creationId xmlns:a16="http://schemas.microsoft.com/office/drawing/2014/main" id="{C50E0015-D370-74CC-1D10-FCF6C05D0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2" y="2167"/>
              <a:ext cx="25" cy="18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Line 237">
              <a:extLst>
                <a:ext uri="{FF2B5EF4-FFF2-40B4-BE49-F238E27FC236}">
                  <a16:creationId xmlns:a16="http://schemas.microsoft.com/office/drawing/2014/main" id="{DE121333-6A94-1745-8B56-5D8B85958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6" y="2150"/>
              <a:ext cx="23" cy="17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Line 238">
              <a:extLst>
                <a:ext uri="{FF2B5EF4-FFF2-40B4-BE49-F238E27FC236}">
                  <a16:creationId xmlns:a16="http://schemas.microsoft.com/office/drawing/2014/main" id="{3D03645E-80B9-EC6D-132F-E6D7B8AD3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" y="2133"/>
              <a:ext cx="25" cy="17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Line 239">
              <a:extLst>
                <a:ext uri="{FF2B5EF4-FFF2-40B4-BE49-F238E27FC236}">
                  <a16:creationId xmlns:a16="http://schemas.microsoft.com/office/drawing/2014/main" id="{8906B80F-CE04-DA1C-2589-5DD9B302F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" y="2117"/>
              <a:ext cx="24" cy="1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240">
              <a:extLst>
                <a:ext uri="{FF2B5EF4-FFF2-40B4-BE49-F238E27FC236}">
                  <a16:creationId xmlns:a16="http://schemas.microsoft.com/office/drawing/2014/main" id="{C3B8FE4F-B7A1-66BB-F912-15ED51ADC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7" y="2101"/>
              <a:ext cx="24" cy="1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Line 241">
              <a:extLst>
                <a:ext uri="{FF2B5EF4-FFF2-40B4-BE49-F238E27FC236}">
                  <a16:creationId xmlns:a16="http://schemas.microsoft.com/office/drawing/2014/main" id="{0C70D712-C15D-AEF0-8A14-7809AF4EA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1" y="2085"/>
              <a:ext cx="25" cy="16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Line 242">
              <a:extLst>
                <a:ext uri="{FF2B5EF4-FFF2-40B4-BE49-F238E27FC236}">
                  <a16:creationId xmlns:a16="http://schemas.microsoft.com/office/drawing/2014/main" id="{A0FA315A-D741-5458-0188-0C30E567D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4" y="2070"/>
              <a:ext cx="24" cy="1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Line 243">
              <a:extLst>
                <a:ext uri="{FF2B5EF4-FFF2-40B4-BE49-F238E27FC236}">
                  <a16:creationId xmlns:a16="http://schemas.microsoft.com/office/drawing/2014/main" id="{14582EE1-4E70-8F43-5F5A-1C56F4A41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" y="2055"/>
              <a:ext cx="24" cy="15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Line 244">
              <a:extLst>
                <a:ext uri="{FF2B5EF4-FFF2-40B4-BE49-F238E27FC236}">
                  <a16:creationId xmlns:a16="http://schemas.microsoft.com/office/drawing/2014/main" id="{4D572492-AA4D-1F64-3988-436207312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2041"/>
              <a:ext cx="25" cy="14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Line 245">
              <a:extLst>
                <a:ext uri="{FF2B5EF4-FFF2-40B4-BE49-F238E27FC236}">
                  <a16:creationId xmlns:a16="http://schemas.microsoft.com/office/drawing/2014/main" id="{788EE6E1-BD29-0CC4-F48B-DDF3B3F73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8" y="2783"/>
              <a:ext cx="95" cy="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246">
              <a:extLst>
                <a:ext uri="{FF2B5EF4-FFF2-40B4-BE49-F238E27FC236}">
                  <a16:creationId xmlns:a16="http://schemas.microsoft.com/office/drawing/2014/main" id="{5E793F93-19F2-9789-0E54-C2DBB7357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3" y="2500"/>
              <a:ext cx="1" cy="28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Line 247">
              <a:extLst>
                <a:ext uri="{FF2B5EF4-FFF2-40B4-BE49-F238E27FC236}">
                  <a16:creationId xmlns:a16="http://schemas.microsoft.com/office/drawing/2014/main" id="{81FE3B32-3DE9-1494-87B3-BE577C89A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6" y="2040"/>
              <a:ext cx="1" cy="74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Line 248">
              <a:extLst>
                <a:ext uri="{FF2B5EF4-FFF2-40B4-BE49-F238E27FC236}">
                  <a16:creationId xmlns:a16="http://schemas.microsoft.com/office/drawing/2014/main" id="{9C2B91F9-DDD5-1B1B-76FF-934D5D25A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6" y="2783"/>
              <a:ext cx="285" cy="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Line 249">
              <a:extLst>
                <a:ext uri="{FF2B5EF4-FFF2-40B4-BE49-F238E27FC236}">
                  <a16:creationId xmlns:a16="http://schemas.microsoft.com/office/drawing/2014/main" id="{DA5D6CEC-230D-590E-B8BB-94AE421DE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1" y="1885"/>
              <a:ext cx="1" cy="898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Line 250">
              <a:extLst>
                <a:ext uri="{FF2B5EF4-FFF2-40B4-BE49-F238E27FC236}">
                  <a16:creationId xmlns:a16="http://schemas.microsoft.com/office/drawing/2014/main" id="{62275ED1-FC23-66F0-8C38-9D756331A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1" y="1870"/>
              <a:ext cx="25" cy="12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Line 251">
              <a:extLst>
                <a:ext uri="{FF2B5EF4-FFF2-40B4-BE49-F238E27FC236}">
                  <a16:creationId xmlns:a16="http://schemas.microsoft.com/office/drawing/2014/main" id="{41A0CD05-E442-7435-0DDE-57D4698B8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859"/>
              <a:ext cx="24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Line 252">
              <a:extLst>
                <a:ext uri="{FF2B5EF4-FFF2-40B4-BE49-F238E27FC236}">
                  <a16:creationId xmlns:a16="http://schemas.microsoft.com/office/drawing/2014/main" id="{F572397B-CD43-E459-3345-C39FDFC0D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1847"/>
              <a:ext cx="24" cy="12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Line 253">
              <a:extLst>
                <a:ext uri="{FF2B5EF4-FFF2-40B4-BE49-F238E27FC236}">
                  <a16:creationId xmlns:a16="http://schemas.microsoft.com/office/drawing/2014/main" id="{3297F14C-CBCC-25F2-59CD-D52B3DA41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1836"/>
              <a:ext cx="25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254">
              <a:extLst>
                <a:ext uri="{FF2B5EF4-FFF2-40B4-BE49-F238E27FC236}">
                  <a16:creationId xmlns:a16="http://schemas.microsoft.com/office/drawing/2014/main" id="{77D4C1A0-7FA8-B8A0-F589-803E08329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6" y="1824"/>
              <a:ext cx="23" cy="12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Line 255">
              <a:extLst>
                <a:ext uri="{FF2B5EF4-FFF2-40B4-BE49-F238E27FC236}">
                  <a16:creationId xmlns:a16="http://schemas.microsoft.com/office/drawing/2014/main" id="{297D511C-4B23-0E99-EBE6-3D8DAD93F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9" y="1813"/>
              <a:ext cx="25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Line 256">
              <a:extLst>
                <a:ext uri="{FF2B5EF4-FFF2-40B4-BE49-F238E27FC236}">
                  <a16:creationId xmlns:a16="http://schemas.microsoft.com/office/drawing/2014/main" id="{1BB13FC3-C4EA-5637-EBFB-C2CD2B6BD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802"/>
              <a:ext cx="24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Line 257">
              <a:extLst>
                <a:ext uri="{FF2B5EF4-FFF2-40B4-BE49-F238E27FC236}">
                  <a16:creationId xmlns:a16="http://schemas.microsoft.com/office/drawing/2014/main" id="{F7B775E4-AA31-8BEF-33FF-67D0D6967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7" y="1791"/>
              <a:ext cx="23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Line 258">
              <a:extLst>
                <a:ext uri="{FF2B5EF4-FFF2-40B4-BE49-F238E27FC236}">
                  <a16:creationId xmlns:a16="http://schemas.microsoft.com/office/drawing/2014/main" id="{638EBD36-1A0B-2705-AF54-2C01E806F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0" y="1780"/>
              <a:ext cx="25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Line 259">
              <a:extLst>
                <a:ext uri="{FF2B5EF4-FFF2-40B4-BE49-F238E27FC236}">
                  <a16:creationId xmlns:a16="http://schemas.microsoft.com/office/drawing/2014/main" id="{CE574C0A-7D9A-2A92-3FE0-A94480B74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4" y="1769"/>
              <a:ext cx="24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Line 260">
              <a:extLst>
                <a:ext uri="{FF2B5EF4-FFF2-40B4-BE49-F238E27FC236}">
                  <a16:creationId xmlns:a16="http://schemas.microsoft.com/office/drawing/2014/main" id="{4D4DD7B1-8DEB-ED17-31DF-4CA9F5C73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1758"/>
              <a:ext cx="25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Line 261">
              <a:extLst>
                <a:ext uri="{FF2B5EF4-FFF2-40B4-BE49-F238E27FC236}">
                  <a16:creationId xmlns:a16="http://schemas.microsoft.com/office/drawing/2014/main" id="{B7A8B2D7-8F07-1C85-E67E-179E739B1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" y="1748"/>
              <a:ext cx="23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Line 262">
              <a:extLst>
                <a:ext uri="{FF2B5EF4-FFF2-40B4-BE49-F238E27FC236}">
                  <a16:creationId xmlns:a16="http://schemas.microsoft.com/office/drawing/2014/main" id="{70CAFD3E-A7EF-DA77-1496-12A24B43B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5" y="1737"/>
              <a:ext cx="24" cy="1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Line 263">
              <a:extLst>
                <a:ext uri="{FF2B5EF4-FFF2-40B4-BE49-F238E27FC236}">
                  <a16:creationId xmlns:a16="http://schemas.microsoft.com/office/drawing/2014/main" id="{012FA416-AE9B-6B26-B4B5-0DD4E5AFD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9" y="1727"/>
              <a:ext cx="25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Line 264">
              <a:extLst>
                <a:ext uri="{FF2B5EF4-FFF2-40B4-BE49-F238E27FC236}">
                  <a16:creationId xmlns:a16="http://schemas.microsoft.com/office/drawing/2014/main" id="{7E1F9ECE-0F29-3024-3A1F-F560DB6B5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3" y="1717"/>
              <a:ext cx="24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Freeform 265">
              <a:extLst>
                <a:ext uri="{FF2B5EF4-FFF2-40B4-BE49-F238E27FC236}">
                  <a16:creationId xmlns:a16="http://schemas.microsoft.com/office/drawing/2014/main" id="{1FE384FA-7304-580F-7B54-97510DBF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707"/>
              <a:ext cx="23" cy="10"/>
            </a:xfrm>
            <a:custGeom>
              <a:avLst/>
              <a:gdLst>
                <a:gd name="T0" fmla="*/ 0 w 70"/>
                <a:gd name="T1" fmla="*/ 31 h 31"/>
                <a:gd name="T2" fmla="*/ 34 w 70"/>
                <a:gd name="T3" fmla="*/ 16 h 31"/>
                <a:gd name="T4" fmla="*/ 70 w 7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1">
                  <a:moveTo>
                    <a:pt x="0" y="31"/>
                  </a:moveTo>
                  <a:lnTo>
                    <a:pt x="34" y="16"/>
                  </a:lnTo>
                  <a:lnTo>
                    <a:pt x="70" y="0"/>
                  </a:lnTo>
                </a:path>
              </a:pathLst>
            </a:custGeom>
            <a:noFill/>
            <a:ln w="76200">
              <a:solidFill>
                <a:srgbClr val="DA3B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Freeform 266">
              <a:extLst>
                <a:ext uri="{FF2B5EF4-FFF2-40B4-BE49-F238E27FC236}">
                  <a16:creationId xmlns:a16="http://schemas.microsoft.com/office/drawing/2014/main" id="{9A03BE28-B2C4-94F3-62CA-D8C3DC1B7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1697"/>
              <a:ext cx="25" cy="10"/>
            </a:xfrm>
            <a:custGeom>
              <a:avLst/>
              <a:gdLst>
                <a:gd name="T0" fmla="*/ 0 w 72"/>
                <a:gd name="T1" fmla="*/ 29 h 29"/>
                <a:gd name="T2" fmla="*/ 36 w 72"/>
                <a:gd name="T3" fmla="*/ 14 h 29"/>
                <a:gd name="T4" fmla="*/ 72 w 7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9">
                  <a:moveTo>
                    <a:pt x="0" y="29"/>
                  </a:moveTo>
                  <a:lnTo>
                    <a:pt x="36" y="14"/>
                  </a:lnTo>
                  <a:lnTo>
                    <a:pt x="72" y="0"/>
                  </a:lnTo>
                </a:path>
              </a:pathLst>
            </a:custGeom>
            <a:noFill/>
            <a:ln w="76200">
              <a:solidFill>
                <a:srgbClr val="DA3B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Line 267">
              <a:extLst>
                <a:ext uri="{FF2B5EF4-FFF2-40B4-BE49-F238E27FC236}">
                  <a16:creationId xmlns:a16="http://schemas.microsoft.com/office/drawing/2014/main" id="{FF912BFC-EB47-E69D-7BE1-57C33E028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4" y="1687"/>
              <a:ext cx="24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Line 268">
              <a:extLst>
                <a:ext uri="{FF2B5EF4-FFF2-40B4-BE49-F238E27FC236}">
                  <a16:creationId xmlns:a16="http://schemas.microsoft.com/office/drawing/2014/main" id="{C750F74E-C97E-93FB-7604-5C974664F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677"/>
              <a:ext cx="25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Line 269">
              <a:extLst>
                <a:ext uri="{FF2B5EF4-FFF2-40B4-BE49-F238E27FC236}">
                  <a16:creationId xmlns:a16="http://schemas.microsoft.com/office/drawing/2014/main" id="{C7D2A2D7-54CE-485F-0B02-10514EFAA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2" y="1667"/>
              <a:ext cx="24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Line 270">
              <a:extLst>
                <a:ext uri="{FF2B5EF4-FFF2-40B4-BE49-F238E27FC236}">
                  <a16:creationId xmlns:a16="http://schemas.microsoft.com/office/drawing/2014/main" id="{FF7F08B6-292B-F8A7-C123-E98A27917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1658"/>
              <a:ext cx="24" cy="9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Line 271">
              <a:extLst>
                <a:ext uri="{FF2B5EF4-FFF2-40B4-BE49-F238E27FC236}">
                  <a16:creationId xmlns:a16="http://schemas.microsoft.com/office/drawing/2014/main" id="{5DEABAE5-4D9E-3943-A429-C717A97A5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0" y="1648"/>
              <a:ext cx="25" cy="10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Line 272">
              <a:extLst>
                <a:ext uri="{FF2B5EF4-FFF2-40B4-BE49-F238E27FC236}">
                  <a16:creationId xmlns:a16="http://schemas.microsoft.com/office/drawing/2014/main" id="{0AECF63A-137A-0349-1EAA-F38A32A30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3" y="1650"/>
              <a:ext cx="1" cy="1133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Line 273">
              <a:extLst>
                <a:ext uri="{FF2B5EF4-FFF2-40B4-BE49-F238E27FC236}">
                  <a16:creationId xmlns:a16="http://schemas.microsoft.com/office/drawing/2014/main" id="{029ACAED-E9A6-9974-6026-4FFFECE58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3" y="2783"/>
              <a:ext cx="713" cy="1"/>
            </a:xfrm>
            <a:prstGeom prst="line">
              <a:avLst/>
            </a:prstGeom>
            <a:noFill/>
            <a:ln w="76200">
              <a:solidFill>
                <a:srgbClr val="DA3BD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2841834-C414-E5BD-7164-44E2D7117B25}"/>
              </a:ext>
            </a:extLst>
          </p:cNvPr>
          <p:cNvSpPr/>
          <p:nvPr/>
        </p:nvSpPr>
        <p:spPr>
          <a:xfrm>
            <a:off x="1515918" y="5458691"/>
            <a:ext cx="6331239" cy="387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F36A253C-BAEB-876A-1F19-EE9C1DB4A24F}"/>
              </a:ext>
            </a:extLst>
          </p:cNvPr>
          <p:cNvCxnSpPr>
            <a:cxnSpLocks/>
          </p:cNvCxnSpPr>
          <p:nvPr/>
        </p:nvCxnSpPr>
        <p:spPr>
          <a:xfrm>
            <a:off x="5727700" y="3225800"/>
            <a:ext cx="711200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B4B16EBC-CD99-AAF1-3FAE-9A0A5F602E6F}"/>
              </a:ext>
            </a:extLst>
          </p:cNvPr>
          <p:cNvSpPr txBox="1"/>
          <p:nvPr/>
        </p:nvSpPr>
        <p:spPr>
          <a:xfrm>
            <a:off x="5854556" y="3311792"/>
            <a:ext cx="25019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Energy gap &gt; </a:t>
            </a:r>
            <a:r>
              <a:rPr lang="en-US" dirty="0" err="1">
                <a:latin typeface="Garamond" panose="02020404030301010803" pitchFamily="18" charset="0"/>
              </a:rPr>
              <a:t>E</a:t>
            </a:r>
            <a:r>
              <a:rPr lang="en-US" baseline="-25000" dirty="0" err="1">
                <a:latin typeface="Garamond" panose="02020404030301010803" pitchFamily="18" charset="0"/>
              </a:rPr>
              <a:t>photon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3F015BE-C23C-0C3A-04F4-2607BCFED88C}"/>
              </a:ext>
            </a:extLst>
          </p:cNvPr>
          <p:cNvSpPr txBox="1"/>
          <p:nvPr/>
        </p:nvSpPr>
        <p:spPr>
          <a:xfrm>
            <a:off x="8794927" y="1342821"/>
            <a:ext cx="314422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No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No fire </a:t>
            </a:r>
          </a:p>
        </p:txBody>
      </p:sp>
      <p:pic>
        <p:nvPicPr>
          <p:cNvPr id="7170" name="Picture 2" descr="Happy happy cat (meme) by dazzlerlemmykoopa200 on DeviantArt">
            <a:extLst>
              <a:ext uri="{FF2B5EF4-FFF2-40B4-BE49-F238E27FC236}">
                <a16:creationId xmlns:a16="http://schemas.microsoft.com/office/drawing/2014/main" id="{6A1148DB-82DC-DFDE-1930-3A94ADA1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68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265" grpId="2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6C9D-D880-881E-5D07-B9E3299E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94" y="175344"/>
            <a:ext cx="10938606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3DF03-712F-E57E-F272-0FB148818D5E}"/>
              </a:ext>
            </a:extLst>
          </p:cNvPr>
          <p:cNvSpPr txBox="1"/>
          <p:nvPr/>
        </p:nvSpPr>
        <p:spPr>
          <a:xfrm>
            <a:off x="415195" y="1414645"/>
            <a:ext cx="74884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Garamond" panose="02020404030301010803" pitchFamily="18" charset="0"/>
              </a:rPr>
              <a:t>Please do not microwave metals.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Garamond" panose="02020404030301010803" pitchFamily="18" charset="0"/>
              </a:rPr>
              <a:t>Electrons can absorb photons that are high enough in energy </a:t>
            </a:r>
            <a:r>
              <a:rPr lang="en-US" sz="3000" dirty="0">
                <a:latin typeface="Garamond" panose="02020404030301010803" pitchFamily="18" charset="0"/>
                <a:sym typeface="Wingdings" panose="05000000000000000000" pitchFamily="2" charset="2"/>
              </a:rPr>
              <a:t> raise to next energy level.</a:t>
            </a:r>
            <a:endParaRPr lang="en-US" sz="30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Garamond" panose="02020404030301010803" pitchFamily="18" charset="0"/>
              </a:rPr>
              <a:t>Energy levels of metals are effectively continuous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Garamond" panose="02020404030301010803" pitchFamily="18" charset="0"/>
              </a:rPr>
              <a:t>No band gap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Garamond" panose="02020404030301010803" pitchFamily="18" charset="0"/>
              </a:rPr>
              <a:t>Energy levels of molecular solids are much farther apart</a:t>
            </a:r>
          </a:p>
          <a:p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Fermi surface : r/physicsmemes">
            <a:extLst>
              <a:ext uri="{FF2B5EF4-FFF2-40B4-BE49-F238E27FC236}">
                <a16:creationId xmlns:a16="http://schemas.microsoft.com/office/drawing/2014/main" id="{3058EAA4-3012-5127-C325-93934EFE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33" y="935706"/>
            <a:ext cx="3450172" cy="4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175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Garamond</vt:lpstr>
      <vt:lpstr>Times New Roman</vt:lpstr>
      <vt:lpstr>Office Theme</vt:lpstr>
      <vt:lpstr>Calculation Session 4: Exercise 1 Created by Jonathan Su (‘23) Edited by Donovan Cho (‘25) Edited by Vivian Liu (‘26)</vt:lpstr>
      <vt:lpstr>What do we know?</vt:lpstr>
      <vt:lpstr>Given</vt:lpstr>
      <vt:lpstr>What does this mean? </vt:lpstr>
      <vt:lpstr>What does this mean? </vt:lpstr>
      <vt:lpstr>What about paper?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1 Exercise 1</dc:title>
  <dc:creator>Johnny Su</dc:creator>
  <cp:lastModifiedBy>Vivian Liu</cp:lastModifiedBy>
  <cp:revision>10</cp:revision>
  <dcterms:created xsi:type="dcterms:W3CDTF">2023-01-14T21:24:32Z</dcterms:created>
  <dcterms:modified xsi:type="dcterms:W3CDTF">2025-02-12T19:29:17Z</dcterms:modified>
</cp:coreProperties>
</file>