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6" r:id="rId4"/>
    <p:sldId id="257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0E6F51-B15B-4D65-8F40-83C68EAD71CF}" v="390" dt="2024-01-24T18:44:39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94656"/>
  </p:normalViewPr>
  <p:slideViewPr>
    <p:cSldViewPr snapToGrid="0" snapToObjects="1">
      <p:cViewPr varScale="1">
        <p:scale>
          <a:sx n="81" d="100"/>
          <a:sy n="81" d="100"/>
        </p:scale>
        <p:origin x="5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3T03:12:2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1 825 6911 0 0,'0'0'623'0'0,"29"-12"2124"0"0,24-30 801 0 0,77-77 1 0 0,-91 81-3428 0 0,81-85 157 0 0,44-42-46 0 0,-81 88-78 0 0,-53 46-195 0 0,1 3 0 0 0,1 0 1 0 0,2 3-1 0 0,37-24 0 0 0,-47 36 39 0 0,3-3 36 0 0,1 1 0 0 0,37-14 0 0 0,-58 26-27 0 0,1 1-1 0 0,0 0 1 0 0,0 0-1 0 0,0 0 1 0 0,0 1 0 0 0,0 0-1 0 0,0 0 1 0 0,0 1-1 0 0,1 0 1 0 0,-1 1-1 0 0,0 0 1 0 0,0 0 0 0 0,14 5-1 0 0,-18-4-6 0 0,0 0-1 0 0,-1 0 1 0 0,1 1-1 0 0,-1 0 1 0 0,0 0 0 0 0,1 0-1 0 0,-1 0 1 0 0,0 0-1 0 0,-1 0 1 0 0,1 1-1 0 0,-1 0 1 0 0,1-1 0 0 0,-1 1-1 0 0,0 0 1 0 0,-1 0-1 0 0,1 0 1 0 0,-1 0-1 0 0,1 1 1 0 0,-1-1 0 0 0,0 5-1 0 0,4 14-7 0 0,-2 0 0 0 0,1 31-1 0 0,-4-52 9 0 0,1 27-6 0 0,-1 0 0 0 0,-1 0 0 0 0,-2 0 0 0 0,-12 52 0 0 0,-1-4 156 0 0,9-39-71 0 0,-2-1 0 0 0,-1 0 0 0 0,-1 0 0 0 0,-3-1 0 0 0,-20 40 0 0 0,-1-20 746 0 0,-2-3 0 0 0,-69 76 0 0 0,-18 26-156 0 0,88-99-682 0 0,3 2 0 0 0,3 1-1 0 0,2 2 1 0 0,3 0 0 0 0,-30 111-1 0 0,48-146 42 0 0,1 0 0 0 0,2 1 0 0 0,-3 41 0 0 0,6-59-22 0 0,1 0 0 0 0,0 1-1 0 0,1-1 1 0 0,0 0 0 0 0,0 0-1 0 0,1 1 1 0 0,0-1 0 0 0,1 0 0 0 0,0 0-1 0 0,1-1 1 0 0,-1 1 0 0 0,1-1-1 0 0,9 13 1 0 0,-10-18 1 0 0,-1 0 1 0 0,1 0-1 0 0,0-1 0 0 0,-1 1 1 0 0,1-1-1 0 0,0 0 0 0 0,1 0 1 0 0,-1 0-1 0 0,0 0 0 0 0,1 0 1 0 0,-1-1-1 0 0,1 0 0 0 0,-1 0 0 0 0,1 0 1 0 0,0 0-1 0 0,-1 0 0 0 0,1-1 1 0 0,0 1-1 0 0,-1-1 0 0 0,1 0 1 0 0,0 0-1 0 0,0 0 0 0 0,0-1 0 0 0,-1 0 1 0 0,1 1-1 0 0,0-1 0 0 0,-1 0 1 0 0,1-1-1 0 0,-1 1 0 0 0,1-1 1 0 0,4-3-1 0 0,9-4-1 0 0,-1-1 1 0 0,0 0-1 0 0,0-2 0 0 0,23-22 1 0 0,116-117 36 0 0,-78 63-95 0 0,-3-3 0 0 0,75-120-1 0 0,-117 160 31 0 0,75-93 0 0 0,-87 122 15 0 0,1 0-1 0 0,2 1 1 0 0,0 1 0 0 0,0 1-1 0 0,49-29 1 0 0,13-1-33 0 0,-20 11-56 0 0,89-39 0 0 0,-120 63 109 0 0,1 1 1 0 0,53-12-1 0 0,-78 23-13 0 0,1 0 0 0 0,-1 0 0 0 0,1 1 0 0 0,0 1 0 0 0,-1 0 0 0 0,1 0 0 0 0,0 1 0 0 0,-1 0 0 0 0,1 1 0 0 0,-1 1 0 0 0,1-1 0 0 0,-1 2 0 0 0,12 4 0 0 0,-16-4-4 0 0,-1-1-1 0 0,-1 1 1 0 0,1 0-1 0 0,0 0 1 0 0,-1 0-1 0 0,0 1 0 0 0,0-1 1 0 0,0 1-1 0 0,-1 0 1 0 0,0 0-1 0 0,1 1 1 0 0,-2-1-1 0 0,1 0 1 0 0,-1 1-1 0 0,0 0 1 0 0,0 0-1 0 0,0 0 1 0 0,1 11-1 0 0,1 12-29 0 0,-1-1-1 0 0,-1 50 1 0 0,-2-62 31 0 0,-2 20 102 0 0,-1-1-1 0 0,-1 1 0 0 0,-2-1 1 0 0,-2 0-1 0 0,-1-1 1 0 0,-1 0-1 0 0,-25 53 0 0 0,-15 14 587 0 0,-68 101 0 0 0,-11 21-170 0 0,93-147-366 0 0,2 1 0 0 0,5 2 0 0 0,2 1-1 0 0,-21 116 1 0 0,44-173-131 0 0,1 0 0 0 0,1-1 0 0 0,1 1 0 0 0,2 0-1 0 0,0 0 1 0 0,1 0 0 0 0,1-1 0 0 0,1 1 0 0 0,2-1 0 0 0,0 0-1 0 0,1 0 1 0 0,12 25 0 0 0,-16-42-15 0 0,0 0 1 0 0,0-1-1 0 0,1 1 0 0 0,-1-1 1 0 0,1 0-1 0 0,0 0 0 0 0,0-1 0 0 0,1 1 1 0 0,-1-1-1 0 0,1 0 0 0 0,0 0 0 0 0,0 0 1 0 0,0-1-1 0 0,0 1 0 0 0,0-1 1 0 0,0 0-1 0 0,0-1 0 0 0,1 0 0 0 0,-1 1 1 0 0,1-2-1 0 0,-1 1 0 0 0,1-1 1 0 0,-1 1-1 0 0,1-2 0 0 0,0 1 0 0 0,7-2 1 0 0,15-2 7 0 0,0-2 0 0 0,-1-1 1 0 0,0-1-1 0 0,27-13 1 0 0,-23 10-30 0 0,-4 1 26 0 0,-1-1 1 0 0,0-1-1 0 0,-1-2 0 0 0,0 0 1 0 0,-1-2-1 0 0,-1 0 0 0 0,0-2 0 0 0,28-28 1 0 0,226-199-133 0 0,-101 89 172 0 0,50-39 37 0 0,-200 177-80 0 0,1 0 1 0 0,0 2-1 0 0,1 1 1 0 0,1 1-1 0 0,0 2 1 0 0,1 0 0 0 0,40-8-1 0 0,-36 11 2 0 0,0 3 0 0 0,1 1 0 0 0,0 1 1 0 0,-1 2-1 0 0,1 2 0 0 0,0 1 0 0 0,0 1 0 0 0,39 9 0 0 0,-62-7-9 0 0,0 0-1 0 0,-1 1 1 0 0,0 0-1 0 0,0 1 1 0 0,0 1-1 0 0,-1-1 1 0 0,0 2-1 0 0,0-1 1 0 0,-1 1-1 0 0,0 1 1 0 0,0 0-1 0 0,-1 0 1 0 0,12 17-1 0 0,-7-8 1 0 0,-1 1-1 0 0,0 0 0 0 0,-2 0 1 0 0,0 1-1 0 0,-1 1 0 0 0,10 37 1 0 0,-7-4 62 0 0,-3-1 1 0 0,-2 1-1 0 0,-3 0 1 0 0,-2 1-1 0 0,-7 78 0 0 0,3-113-36 0 0,-1 0 0 0 0,-1 0 0 0 0,-1 0 0 0 0,-1-1-1 0 0,-1 1 1 0 0,0-2 0 0 0,-2 1 0 0 0,0-1 0 0 0,-1 0-1 0 0,0 0 1 0 0,-2-2 0 0 0,-17 21 0 0 0,-44 56 286 0 0,-89 144 1 0 0,155-225-314 0 0,1 0 1 0 0,0 0-1 0 0,1 1 0 0 0,0 0 0 0 0,1 0 1 0 0,0 0-1 0 0,1 1 0 0 0,1-1 0 0 0,-1 16 1 0 0,2-24 2 0 0,1 0 0 0 0,0-1 0 0 0,1 1 0 0 0,-1 0 0 0 0,1 0 0 0 0,0-1 0 0 0,0 1 0 0 0,0-1 1 0 0,1 1-1 0 0,0-1 0 0 0,0 1 0 0 0,0-1 0 0 0,0 0 0 0 0,1 0 0 0 0,-1 0 0 0 0,1 0 1 0 0,0 0-1 0 0,0-1 0 0 0,0 1 0 0 0,1-1 0 0 0,-1 0 0 0 0,1 0 0 0 0,0 0 0 0 0,0-1 0 0 0,0 1 1 0 0,0-1-1 0 0,1 0 0 0 0,-1 0 0 0 0,6 2 0 0 0,15 3 19 0 0,1-2 0 0 0,0 0 1 0 0,0-1-1 0 0,1-2 0 0 0,26-1 0 0 0,-21 0-36 0 0,1 1 0 0 0,58 11 0 0 0,-85-11 2 0 0,0 0-1 0 0,0-1 1 0 0,0 0-1 0 0,1-1 1 0 0,-1 0-1 0 0,13 0 1 0 0,35-2 79 0 0,-52 2 4 0 0,-3 2-39 0 0,2-4-37 0 0,0 2 6 0 0,0 0 0 0 0,1 0 0 0 0,-1 0 0 0 0,0 0-1 0 0,0 0 1 0 0,0 0 0 0 0,0 0 0 0 0,1 0 0 0 0,-1 1 0 0 0,0-1 0 0 0,0 0-1 0 0,0 1 1 0 0,0-1 0 0 0,0 1 0 0 0,0-1 0 0 0,0 1 0 0 0,0 0 0 0 0,0 0-1 0 0,0-1 1 0 0,1 3 0 0 0,4 1 55 0 0,-2 2-67 0 0,0 0 0 0 0,0 0 0 0 0,0 0 0 0 0,-1 0 0 0 0,0 0 0 0 0,0 1 0 0 0,-1 0 0 0 0,3 8 0 0 0,-2-4 23 0 0,5 5 4 0 0,1-1 0 0 0,0 0 0 0 0,14 17-1 0 0,-14-19 54 0 0,-5-9 24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3T03:12:2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2 620 5983 0 0,'-1'7'10328'0'0,"12"-1"-9512"0"0,18 9-320 0 0,0-1 0 0 0,1-1 0 0 0,56 15 0 0 0,-44-16-315 0 0,-34-9-146 0 0,0 0 1 0 0,1-1-1 0 0,-1 1 0 0 0,1-2 1 0 0,-1 1-1 0 0,1-1 0 0 0,0-1 1 0 0,-1 1-1 0 0,1-1 0 0 0,0-1 1 0 0,-1 0-1 0 0,15-3 0 0 0,-23 4 165 0 0,1 0-145 0 0,1-1-1 0 0,-1 1 0 0 0,0-1 1 0 0,0 1-1 0 0,0-1 0 0 0,0 1 1 0 0,-1-1-1 0 0,1 1 1 0 0,0-1-1 0 0,0 0 0 0 0,0 0 1 0 0,0 1-1 0 0,-1-1 0 0 0,1 0 1 0 0,0 0-1 0 0,-1 0 0 0 0,1 0 1 0 0,-1 0-1 0 0,1 0 1 0 0,-1 0-1 0 0,1 0 0 0 0,-1 0 1 0 0,1-2-1 0 0,7-27 346 0 0,-7 27-281 0 0,11-64 1020 0 0,4-93-1 0 0,7-49-279 0 0,-13 136-857 0 0,-7 46-54 0 0,1 1 0 0 0,1 0 1 0 0,10-30-1 0 0,-15 55-82 0 0,8-7-856 0 0,1 0-4610 0 0,-6-3 3905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8T04:42:57.0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48 24575,'362'-23'0,"-144"4"0,-149 15 0,0 2 0,-1 4 0,1 2 0,-1 4 0,79 19 0,-116-19 0,0 2 0,-1 1 0,0 2 0,-1 1 0,41 26 0,-50-26 0,0 1 0,-1 0 0,-1 2 0,0 0 0,-2 1 0,0 1 0,0 1 0,12 21 0,-16-18 0,-1 0 0,-1 0 0,-1 1 0,-1 0 0,-1 1 0,-1-1 0,-1 1 0,-1 1 0,-2-1 0,0 41 0,-5 2 0,-3 0 0,-24 115 0,5-83 0,-62 167 0,-65 86 0,-55 157 0,163-370 0,-29 169 0,62-243 0,3 0 0,3 0 0,2 1 0,13 130 0,-6-171 0,1 0 0,0 0 0,2-1 0,2 0 0,0 0 0,1 0 0,24 39 0,-22-46 0,1 0 0,0-1 0,1 0 0,1-1 0,1-1 0,0 0 0,1-1 0,1-1 0,32 18 0,-10-10 20,2-2 0,0-1 0,1-3 0,1-1 0,76 13 0,-44-16-515,1-3 0,119-4 0,-184-4-6331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8T04:42:58.27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2738 24575,'2'6'0,"1"-1"0,0 1 0,0-1 0,0 0 0,1 0 0,0 0 0,0 0 0,0 0 0,1-1 0,-1 0 0,1 0 0,0 0 0,6 3 0,9 5 0,44 20 0,-60-31 0,32 14 0,0-2 0,1-1 0,0-2 0,1-2 0,0-1 0,64 2 0,-49-8 0,0-3 0,0-2 0,0-2 0,64-17 0,-32 1 0,150-63 0,64-59 0,-287 138 0,199-116 0,-181 103 0,-2-1 0,0-2 0,-2-1 0,45-50 0,-63 64 0,-1 0 0,0-1 0,0 0 0,-1 0 0,-1-1 0,0 1 0,0-1 0,-1-1 0,0 1 0,-1 0 0,0-1 0,-1 1 0,-1-1 0,0 0 0,0 0 0,-1 0 0,0 1 0,-1-1 0,-1 0 0,0 0 0,0 1 0,-1-1 0,-1 1 0,0 0 0,0 0 0,-1 0 0,0 0 0,-1 1 0,0 0 0,-11-12 0,-24-28 0,-92-87 0,80 86 0,-50-62 0,81 85 0,1-1 0,2-1 0,1 0 0,1-1 0,2-1 0,-15-43 0,23 49 0,0-1 0,1 0 0,2 0 0,0-1 0,2 1 0,1-1 0,2 1 0,5-47 0,3 26 0,2 1 0,2 0 0,1 0 0,3 1 0,2 1 0,2 1 0,28-44 0,0 12 0,4 2 0,117-126 0,-164 194 0,164-168 0,-129 136 0,3 1 0,60-39 0,-85 65-1365,-13 8-5461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B239E-2AD0-7443-A84D-DFDDCC0B4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EE79C2-D8A5-D849-8956-63EA8816F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B6C8A-021B-1B46-A9DA-1CC3DFE98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CC6-D408-1443-901B-F58DBD43710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BA135-EA49-9846-8770-9A5B8347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9C10F-7DA4-E74A-946F-F3A7F215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9869-7057-5B4C-8FA7-7DF7BEC0F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4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E09E-8DE0-5E4D-A83E-18EBAD96F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42770-23E9-E841-9A97-D3ABB968B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1482B-DC9B-C049-9FCF-C64005222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CC6-D408-1443-901B-F58DBD43710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09E2D-505B-AD4C-8D80-798945D6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B08E1-71E6-8C40-B853-BA560514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9869-7057-5B4C-8FA7-7DF7BEC0F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8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CF039F-5868-154E-85BA-16313D2C93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0A9992-947E-C842-B22B-39F1E1EF0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922A0-E295-BB48-A07D-E3E568467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CC6-D408-1443-901B-F58DBD43710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5A6B8-E05A-3B4E-890B-F2570BD09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7F525-CA9B-CC4B-A24C-2263B3F0D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9869-7057-5B4C-8FA7-7DF7BEC0F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1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CD427-A8CC-D14A-9E8A-0BDC9B095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B58B9-FF42-CB47-B853-997D19D2C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94432-B4B4-CE45-8130-42673A7D3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CC6-D408-1443-901B-F58DBD43710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42FD4-7788-6E40-A622-FA696C12E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3A0D3-234C-1147-96E1-84364DA5F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9869-7057-5B4C-8FA7-7DF7BEC0F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5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EF21-FC67-C644-B579-14C3B9EC2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BDC0B-ED98-E54D-81AB-F6066F95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D1034-818B-394A-B520-2169557C4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CC6-D408-1443-901B-F58DBD43710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DB2B7-1026-484E-BFCC-7D63E9888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39A26-D456-384F-B87B-4D006068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9869-7057-5B4C-8FA7-7DF7BEC0F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D54CC-F13E-BD48-ADBF-8078E1FC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6B128-6E1D-EE48-949F-582CFF1DA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E3C8B-BDC2-C04A-BF3C-711B19313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FAA7D-786C-5E48-BEAB-1D72FB0D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CC6-D408-1443-901B-F58DBD43710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6D44E-1630-A448-948D-4A04BA954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3D51E-F469-8741-BC02-6A8D44AF1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9869-7057-5B4C-8FA7-7DF7BEC0F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3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E7FA5-64B9-7740-A0D4-DDEC3D82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295C8-38B7-E543-BD85-5EB71C456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6FCEE-5458-024A-945E-90764B083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F05B01-8B02-3A40-971A-A91A624FF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DD9D1C-A59E-1342-A658-CE7B0D58FA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98F7A2-6329-4B4B-8DC6-82032B842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CC6-D408-1443-901B-F58DBD43710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F4C0D-CE73-1E49-837D-7B4F56626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8C1057-A1C1-A44D-89DF-7A0AC5397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9869-7057-5B4C-8FA7-7DF7BEC0F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53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EA0E0-0978-7B48-B3CD-6C3C9433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4D71E6-DCF9-9643-8C57-69D126730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CC6-D408-1443-901B-F58DBD43710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8A7E2-5FB1-B442-B2F5-D5C337E96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F049ED-47F5-A542-8355-6EDBF115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9869-7057-5B4C-8FA7-7DF7BEC0F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0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2E4A40-DACE-D640-B0D0-466031417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CC6-D408-1443-901B-F58DBD43710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CE8C68-F5B0-3A45-A144-014EFA3C3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F2ADE-7BB5-0A4A-884A-9C1449F75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9869-7057-5B4C-8FA7-7DF7BEC0F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0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EA638-EB97-8049-A47E-43A764129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2E8D3-139A-F443-891C-A2E286DFD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D78C3-7150-5446-A878-B9F3C03CF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038C0-0FB3-524D-B789-0784B3D20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CC6-D408-1443-901B-F58DBD43710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521CF-D98E-1143-B7FE-8A14137BD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9823F-CB2A-A345-B976-0A52BB46F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9869-7057-5B4C-8FA7-7DF7BEC0F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0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96870-45A0-6442-9102-52F720250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465B02-B400-5942-B94C-099338A51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4E894-7823-A145-BFE5-D12325209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7F61A-BFE6-CF45-A0F9-80530B773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CC6-D408-1443-901B-F58DBD43710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3EBA8-4900-6748-8A26-76F109752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085A4-296F-E540-BFA8-18ECDBC04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9869-7057-5B4C-8FA7-7DF7BEC0F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2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920C78-5F1A-AF4E-965F-D58D866E1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9F426-0411-BB4F-AE84-C1831B1E3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27779-67FB-E840-BB6E-91407C62D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3CC6-D408-1443-901B-F58DBD43710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91886-62BD-6E4D-8615-EC0D89CB8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B6616-D954-074A-9C9B-A2C366F40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B9869-7057-5B4C-8FA7-7DF7BEC0F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30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wmf"/><Relationship Id="rId4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83CB-0EB4-304D-94FB-104FC073D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8288"/>
            <a:ext cx="9144000" cy="1766888"/>
          </a:xfrm>
        </p:spPr>
        <p:txBody>
          <a:bodyPr>
            <a:no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Session 4:</a:t>
            </a:r>
            <a:b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1E7B7-753F-A24E-88C6-F8B568295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0634" y="2655176"/>
            <a:ext cx="8870731" cy="188255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Created by Brianna Morris (‘23)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Lauren de Silva (‘25)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Edited by: Kong Chen (‘26)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86AA80-FC36-7BC3-81B1-D0B67CE5E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9"/>
          <a:stretch/>
        </p:blipFill>
        <p:spPr bwMode="auto">
          <a:xfrm>
            <a:off x="211905" y="1986455"/>
            <a:ext cx="3132855" cy="455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6E3BEF-BCF1-0B40-EA43-E96F80FA8D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561" r="37951"/>
          <a:stretch/>
        </p:blipFill>
        <p:spPr>
          <a:xfrm>
            <a:off x="8566702" y="1986455"/>
            <a:ext cx="3413392" cy="3752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F2F15A-10FA-0217-CEA1-2035A38A6588}"/>
              </a:ext>
            </a:extLst>
          </p:cNvPr>
          <p:cNvSpPr txBox="1"/>
          <p:nvPr/>
        </p:nvSpPr>
        <p:spPr>
          <a:xfrm>
            <a:off x="9223531" y="5850940"/>
            <a:ext cx="2099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*Trying to overcome the band gap*</a:t>
            </a:r>
          </a:p>
        </p:txBody>
      </p:sp>
    </p:spTree>
    <p:extLst>
      <p:ext uri="{BB962C8B-B14F-4D97-AF65-F5344CB8AC3E}">
        <p14:creationId xmlns:p14="http://schemas.microsoft.com/office/powerpoint/2010/main" val="1543816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1B7F6-459C-1442-A427-CD3BAC52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 Visible radiation emitted by the sun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737D53-F121-7247-BAE1-D966C9FCE3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66725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5000 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Å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6000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=6.626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=3.0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=1.602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−19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Å=1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Plug in: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6.626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−34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𝑐𝑚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5000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−8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𝑐𝑚</m:t>
                            </m:r>
                          </m:e>
                        </m:d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𝑒𝑉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1.602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−19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den>
                        </m:f>
                      </m:e>
                    </m:d>
                  </m:oMath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0" dirty="0">
                    <a:ea typeface="Cambria Math" panose="02040503050406030204" pitchFamily="18" charset="0"/>
                  </a:rPr>
                  <a:t>	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=2.5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𝑒𝑉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737D53-F121-7247-BAE1-D966C9FCE3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667250"/>
              </a:xfrm>
              <a:blipFill>
                <a:blip r:embed="rId2"/>
                <a:stretch>
                  <a:fillRect l="-965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5AC4E86-03F4-674A-861E-3300E1D830D6}"/>
              </a:ext>
            </a:extLst>
          </p:cNvPr>
          <p:cNvSpPr/>
          <p:nvPr/>
        </p:nvSpPr>
        <p:spPr>
          <a:xfrm>
            <a:off x="1977656" y="5621004"/>
            <a:ext cx="1892595" cy="4182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12AEB9-0FA7-0A41-8198-754098583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928" y="5531954"/>
            <a:ext cx="2153110" cy="119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9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1F310-F093-1341-B692-9C87922EC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 Visible radiation emitted by the sun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039289-18C5-9B4E-B1F9-DFEC59133394}"/>
                  </a:ext>
                </a:extLst>
              </p:cNvPr>
              <p:cNvSpPr txBox="1"/>
              <p:nvPr/>
            </p:nvSpPr>
            <p:spPr>
              <a:xfrm>
                <a:off x="659217" y="2591228"/>
                <a:ext cx="2668815" cy="461665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𝒆𝑽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039289-18C5-9B4E-B1F9-DFEC59133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17" y="2591228"/>
                <a:ext cx="266881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3CF15A-B04E-AF4F-8553-B526D0C9461D}"/>
                  </a:ext>
                </a:extLst>
              </p:cNvPr>
              <p:cNvSpPr txBox="1"/>
              <p:nvPr/>
            </p:nvSpPr>
            <p:spPr>
              <a:xfrm>
                <a:off x="659217" y="3399132"/>
                <a:ext cx="40829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ZnTe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 band width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2.5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𝑒𝑉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3CF15A-B04E-AF4F-8553-B526D0C94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17" y="3399132"/>
                <a:ext cx="4082903" cy="830997"/>
              </a:xfrm>
              <a:prstGeom prst="rect">
                <a:avLst/>
              </a:prstGeom>
              <a:blipFill>
                <a:blip r:embed="rId3"/>
                <a:stretch>
                  <a:fillRect l="-2167" t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B61FC90A-832E-E946-AC2E-330BBC7D1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21502" y="1271129"/>
            <a:ext cx="3616841" cy="5384714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530A61A-F4E5-174B-8654-8432C7392760}"/>
              </a:ext>
            </a:extLst>
          </p:cNvPr>
          <p:cNvSpPr/>
          <p:nvPr/>
        </p:nvSpPr>
        <p:spPr>
          <a:xfrm>
            <a:off x="4841358" y="5715000"/>
            <a:ext cx="2509284" cy="447675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9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534D2E-A21B-4545-8661-4299ED06B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Main Takeaways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2C57A-98E6-F54F-BF08-2DDD125FB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photon will be detected by a material if its energy is slightly greater than the characteristic band gap of the material</a:t>
            </a:r>
          </a:p>
          <a:p>
            <a:pPr marL="0" indent="0">
              <a:buNone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/>
                <a:cs typeface="Times New Roman"/>
              </a:rPr>
              <a:t>Know the different formulas for energy depending on whether you are given wavelength, frequency, or wavenumber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uple of people jumping over a bar&#10;&#10;AI-generated content may be incorrect.">
            <a:extLst>
              <a:ext uri="{FF2B5EF4-FFF2-40B4-BE49-F238E27FC236}">
                <a16:creationId xmlns:a16="http://schemas.microsoft.com/office/drawing/2014/main" id="{1BB486A8-33FA-7139-D964-B662B9F991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594" r="9548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7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2D0C24-AF42-BA43-5D11-F12013A1F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39" y="195189"/>
            <a:ext cx="4861193" cy="6467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195312-649F-374E-7C01-A6613B764011}"/>
              </a:ext>
            </a:extLst>
          </p:cNvPr>
          <p:cNvSpPr txBox="1"/>
          <p:nvPr/>
        </p:nvSpPr>
        <p:spPr>
          <a:xfrm>
            <a:off x="6798733" y="1446091"/>
            <a:ext cx="43010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the material that would be most appropriate for detection…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099CAB-EC6E-EDEE-3C8C-0D26C4D2D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385" y="4257577"/>
            <a:ext cx="2024690" cy="20246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EE220B-EA85-1950-A543-AEE942DD4206}"/>
                  </a:ext>
                </a:extLst>
              </p:cNvPr>
              <p:cNvSpPr txBox="1"/>
              <p:nvPr/>
            </p:nvSpPr>
            <p:spPr>
              <a:xfrm>
                <a:off x="4477624" y="2600253"/>
                <a:ext cx="1735669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Reminders: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wavenumber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frequency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wavelength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EE220B-EA85-1950-A543-AEE942DD4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624" y="2600253"/>
                <a:ext cx="1735669" cy="1200329"/>
              </a:xfrm>
              <a:prstGeom prst="rect">
                <a:avLst/>
              </a:prstGeom>
              <a:blipFill>
                <a:blip r:embed="rId4"/>
                <a:stretch>
                  <a:fillRect l="-3169" t="-3061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199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B818BC3-4225-4A71-F341-09119CE703FD}"/>
              </a:ext>
            </a:extLst>
          </p:cNvPr>
          <p:cNvSpPr/>
          <p:nvPr/>
        </p:nvSpPr>
        <p:spPr>
          <a:xfrm>
            <a:off x="3536476" y="2593249"/>
            <a:ext cx="6195235" cy="34429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882-5128-DAAB-C36F-2A69AC8A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it mean for a material to detect a photon?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E75748-30ED-4CF4-7184-5DB60C9DB76A}"/>
              </a:ext>
            </a:extLst>
          </p:cNvPr>
          <p:cNvSpPr txBox="1"/>
          <p:nvPr/>
        </p:nvSpPr>
        <p:spPr>
          <a:xfrm>
            <a:off x="5637769" y="2366040"/>
            <a:ext cx="189062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detector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79ECB7-FDF0-6A36-EF88-5AAC8CFD43CD}"/>
              </a:ext>
            </a:extLst>
          </p:cNvPr>
          <p:cNvGrpSpPr/>
          <p:nvPr/>
        </p:nvGrpSpPr>
        <p:grpSpPr>
          <a:xfrm>
            <a:off x="4387704" y="1032111"/>
            <a:ext cx="1558168" cy="1292430"/>
            <a:chOff x="4204356" y="1399704"/>
            <a:chExt cx="1161005" cy="9630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8CC8B40-CC11-998B-D371-FBA34EC6EC84}"/>
                    </a:ext>
                  </a:extLst>
                </p14:cNvPr>
                <p14:cNvContentPartPr/>
                <p14:nvPr/>
              </p14:nvContentPartPr>
              <p14:xfrm>
                <a:off x="4204356" y="1399704"/>
                <a:ext cx="1105919" cy="951119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8CC8B40-CC11-998B-D371-FBA34EC6EC8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97917" y="1392997"/>
                  <a:ext cx="1119066" cy="9642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62FB2B8-DD44-2894-9568-E9F4F1C8915A}"/>
                    </a:ext>
                  </a:extLst>
                </p14:cNvPr>
                <p14:cNvContentPartPr/>
                <p14:nvPr/>
              </p14:nvContentPartPr>
              <p14:xfrm>
                <a:off x="5233961" y="2166506"/>
                <a:ext cx="131400" cy="196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62FB2B8-DD44-2894-9568-E9F4F1C8915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227512" y="2159796"/>
                  <a:ext cx="144567" cy="209352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3AC52B0-34AC-55AE-20A0-022729930B87}"/>
              </a:ext>
            </a:extLst>
          </p:cNvPr>
          <p:cNvSpPr txBox="1"/>
          <p:nvPr/>
        </p:nvSpPr>
        <p:spPr>
          <a:xfrm>
            <a:off x="7488864" y="2334658"/>
            <a:ext cx="2480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FADF53-EE3E-0113-F5B3-A72CBF21E3A0}"/>
              </a:ext>
            </a:extLst>
          </p:cNvPr>
          <p:cNvSpPr txBox="1"/>
          <p:nvPr/>
        </p:nvSpPr>
        <p:spPr>
          <a:xfrm>
            <a:off x="5297316" y="2347745"/>
            <a:ext cx="3356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  <a:p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A78A8D-EE33-CF9C-CD32-8128DFDCCE23}"/>
              </a:ext>
            </a:extLst>
          </p:cNvPr>
          <p:cNvSpPr/>
          <p:nvPr/>
        </p:nvSpPr>
        <p:spPr>
          <a:xfrm>
            <a:off x="4682147" y="5714057"/>
            <a:ext cx="726274" cy="5727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C1ADB5-624D-2426-D0A3-A68DD4EAF9AC}"/>
              </a:ext>
            </a:extLst>
          </p:cNvPr>
          <p:cNvCxnSpPr/>
          <p:nvPr/>
        </p:nvCxnSpPr>
        <p:spPr>
          <a:xfrm>
            <a:off x="4682147" y="5571460"/>
            <a:ext cx="0" cy="7584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F4D83D7-4EFB-E9F5-A73E-7B34098704E0}"/>
              </a:ext>
            </a:extLst>
          </p:cNvPr>
          <p:cNvCxnSpPr>
            <a:cxnSpLocks/>
          </p:cNvCxnSpPr>
          <p:nvPr/>
        </p:nvCxnSpPr>
        <p:spPr>
          <a:xfrm>
            <a:off x="4841913" y="5760898"/>
            <a:ext cx="0" cy="4217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9CB8668-765A-AA42-97E4-4F67EF2EC366}"/>
              </a:ext>
            </a:extLst>
          </p:cNvPr>
          <p:cNvCxnSpPr>
            <a:cxnSpLocks/>
          </p:cNvCxnSpPr>
          <p:nvPr/>
        </p:nvCxnSpPr>
        <p:spPr>
          <a:xfrm>
            <a:off x="5297316" y="5760898"/>
            <a:ext cx="0" cy="4217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71A6B76-E6C6-C4B1-3BF4-7010089DC284}"/>
              </a:ext>
            </a:extLst>
          </p:cNvPr>
          <p:cNvCxnSpPr/>
          <p:nvPr/>
        </p:nvCxnSpPr>
        <p:spPr>
          <a:xfrm>
            <a:off x="5110993" y="5558879"/>
            <a:ext cx="0" cy="7584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035FFA76-C060-CD41-3A20-E5E0306F2DD7}"/>
              </a:ext>
            </a:extLst>
          </p:cNvPr>
          <p:cNvSpPr/>
          <p:nvPr/>
        </p:nvSpPr>
        <p:spPr>
          <a:xfrm>
            <a:off x="7452655" y="5807581"/>
            <a:ext cx="457200" cy="457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1335EF4-A37C-FA31-2578-24CFF3B2C399}"/>
              </a:ext>
            </a:extLst>
          </p:cNvPr>
          <p:cNvCxnSpPr>
            <a:stCxn id="28" idx="3"/>
            <a:endCxn id="28" idx="7"/>
          </p:cNvCxnSpPr>
          <p:nvPr/>
        </p:nvCxnSpPr>
        <p:spPr>
          <a:xfrm flipV="1">
            <a:off x="7519610" y="5874536"/>
            <a:ext cx="323290" cy="3232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Flowchart: Terminator 34">
            <a:extLst>
              <a:ext uri="{FF2B5EF4-FFF2-40B4-BE49-F238E27FC236}">
                <a16:creationId xmlns:a16="http://schemas.microsoft.com/office/drawing/2014/main" id="{FEC82168-4FA0-DE95-6531-C1875EC91C58}"/>
              </a:ext>
            </a:extLst>
          </p:cNvPr>
          <p:cNvSpPr/>
          <p:nvPr/>
        </p:nvSpPr>
        <p:spPr>
          <a:xfrm>
            <a:off x="4432003" y="3391720"/>
            <a:ext cx="6361814" cy="3450396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8">
            <a:extLst>
              <a:ext uri="{FF2B5EF4-FFF2-40B4-BE49-F238E27FC236}">
                <a16:creationId xmlns:a16="http://schemas.microsoft.com/office/drawing/2014/main" id="{496DE0B8-706D-E1E4-73D8-44FA358F8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942" y="3599532"/>
            <a:ext cx="4044229" cy="306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Line 11">
            <a:extLst>
              <a:ext uri="{FF2B5EF4-FFF2-40B4-BE49-F238E27FC236}">
                <a16:creationId xmlns:a16="http://schemas.microsoft.com/office/drawing/2014/main" id="{38D22A68-8F01-C4A1-DCDC-118983947DF9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2359" y="5116918"/>
            <a:ext cx="39819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F3E561-162C-0B18-0283-9C61F469BDC5}"/>
              </a:ext>
            </a:extLst>
          </p:cNvPr>
          <p:cNvSpPr txBox="1"/>
          <p:nvPr/>
        </p:nvSpPr>
        <p:spPr>
          <a:xfrm>
            <a:off x="6759044" y="4748065"/>
            <a:ext cx="116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Valence band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DA1737-E3EE-5040-E8D5-1392F564D126}"/>
              </a:ext>
            </a:extLst>
          </p:cNvPr>
          <p:cNvSpPr txBox="1"/>
          <p:nvPr/>
        </p:nvSpPr>
        <p:spPr>
          <a:xfrm>
            <a:off x="8385058" y="4748064"/>
            <a:ext cx="1268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Conduction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386A1E3B-F9E2-8E13-AF1C-E748A95B48AB}"/>
              </a:ext>
            </a:extLst>
          </p:cNvPr>
          <p:cNvSpPr/>
          <p:nvPr/>
        </p:nvSpPr>
        <p:spPr>
          <a:xfrm>
            <a:off x="8039102" y="2390438"/>
            <a:ext cx="308440" cy="355967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4E5ACA-AF40-9B7B-A95D-4DF2872C8E1C}"/>
              </a:ext>
            </a:extLst>
          </p:cNvPr>
          <p:cNvSpPr txBox="1"/>
          <p:nvPr/>
        </p:nvSpPr>
        <p:spPr>
          <a:xfrm>
            <a:off x="8057622" y="2370861"/>
            <a:ext cx="39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A4EC352-8C9F-B5C4-557A-233DB501CB8B}"/>
              </a:ext>
            </a:extLst>
          </p:cNvPr>
          <p:cNvCxnSpPr>
            <a:cxnSpLocks/>
          </p:cNvCxnSpPr>
          <p:nvPr/>
        </p:nvCxnSpPr>
        <p:spPr>
          <a:xfrm flipH="1">
            <a:off x="5259858" y="2825339"/>
            <a:ext cx="1926861" cy="54559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E38A0EE-C326-399E-12C2-16D12B90FB01}"/>
              </a:ext>
            </a:extLst>
          </p:cNvPr>
          <p:cNvCxnSpPr>
            <a:cxnSpLocks/>
          </p:cNvCxnSpPr>
          <p:nvPr/>
        </p:nvCxnSpPr>
        <p:spPr>
          <a:xfrm>
            <a:off x="7180521" y="2838246"/>
            <a:ext cx="2735650" cy="5821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72D7F6-0790-5B80-D653-F771D95249AF}"/>
                  </a:ext>
                </a:extLst>
              </p:cNvPr>
              <p:cNvSpPr txBox="1"/>
              <p:nvPr/>
            </p:nvSpPr>
            <p:spPr>
              <a:xfrm>
                <a:off x="5293009" y="1253636"/>
                <a:ext cx="2244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h𝑐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72D7F6-0790-5B80-D653-F771D9524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009" y="1253636"/>
                <a:ext cx="2244100" cy="369332"/>
              </a:xfrm>
              <a:prstGeom prst="rect">
                <a:avLst/>
              </a:prstGeom>
              <a:blipFill>
                <a:blip r:embed="rId7"/>
                <a:stretch>
                  <a:fillRect l="-2174"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986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04661 0.00093 C 0.05937 0.00162 0.05664 0.00278 0.06757 0.00602 C 0.06927 0.00648 0.07096 0.00671 0.07265 0.00694 C 0.075 0.00764 0.07721 0.0088 0.07955 0.00903 C 0.08671 0.01019 0.09388 0.01042 0.10104 0.01111 C 0.10182 0.01204 0.10273 0.01296 0.10338 0.01412 C 0.10533 0.01806 0.10651 0.02338 0.10911 0.02616 C 0.11054 0.02801 0.1121 0.02963 0.11354 0.03125 C 0.11627 0.03449 0.11835 0.03704 0.12044 0.04144 C 0.12135 0.04329 0.12187 0.04537 0.12265 0.04745 C 0.12291 0.05093 0.12317 0.05417 0.1233 0.05764 C 0.12356 0.06644 0.12356 0.075 0.12382 0.0838 C 0.12395 0.08565 0.12474 0.09097 0.125 0.09306 C 0.12513 0.11644 0.12513 0.14005 0.12552 0.16366 C 0.12552 0.16574 0.12617 0.16759 0.12617 0.16968 C 0.12617 0.24282 0.12604 0.31597 0.12552 0.38889 C 0.12539 0.41065 0.12487 0.43218 0.12434 0.4537 C 0.12421 0.46343 0.12421 0.45926 0.12265 0.46574 C 0.12148 0.4706 0.12291 0.46806 0.12044 0.47384 C 0.11992 0.475 0.11927 0.47593 0.11875 0.47685 C 0.11809 0.47824 0.1177 0.47986 0.11705 0.48102 C 0.11614 0.48218 0.1151 0.48287 0.11419 0.48403 C 0.11302 0.48519 0.11145 0.4875 0.11015 0.48796 C 0.10872 0.48866 0.10716 0.48866 0.10559 0.48912 L 0.0375 0.48704 C 0.00403 0.48565 0.04414 0.48681 0.01419 0.48403 C 0.00677 0.48333 -0.00066 0.48333 -0.00795 0.48287 C -0.01081 0.48264 -0.01368 0.48264 -0.01654 0.48194 C -0.04727 0.47338 -0.00365 0.48218 -0.03698 0.47477 C -0.07839 0.46597 -0.02839 0.4787 -0.07279 0.4669 C -0.0974 0.46736 -0.12201 0.46713 -0.14662 0.46875 C -0.15248 0.46921 -0.15938 0.47431 -0.16537 0.47593 C -0.16784 0.47662 -0.17032 0.47639 -0.17279 0.47685 C -0.17618 0.47755 -0.17956 0.47847 -0.18295 0.47894 C -0.19102 0.48009 -0.19935 0.48102 -0.20743 0.48194 C -0.22006 0.48611 -0.21836 0.48611 -0.23021 0.48796 C -0.23868 0.48935 -0.24727 0.49005 -0.25573 0.49213 C -0.2599 0.49306 -0.26407 0.49444 -0.26823 0.49514 C -0.27201 0.49583 -0.27579 0.49583 -0.27956 0.49607 L -0.28985 0.49699 C -0.31316 0.49653 -0.33646 0.49699 -0.35964 0.49514 C -0.36237 0.49491 -0.36901 0.48611 -0.37045 0.48403 C -0.37513 0.47755 -0.37826 0.4713 -0.38191 0.46273 C -0.39141 0.44005 -0.38985 0.44421 -0.39441 0.42847 C -0.39701 0.40463 -0.39623 0.41505 -0.39714 0.39699 C -0.39688 0.38519 -0.39688 0.37338 -0.3961 0.36181 C -0.39571 0.35718 -0.39454 0.35301 -0.39375 0.34861 C -0.39284 0.34213 -0.39206 0.33565 -0.39089 0.3294 C -0.38972 0.32199 -0.38803 0.31458 -0.38698 0.30718 C -0.38594 0.30046 -0.38555 0.29375 -0.38464 0.28704 C -0.38386 0.28056 -0.38282 0.27407 -0.38191 0.26782 C -0.38165 0.26065 -0.38138 0.2537 -0.38125 0.24653 C -0.38099 0.19537 -0.38112 0.14421 -0.38073 0.09306 C -0.38073 0.09028 -0.38047 0.0875 -0.38021 0.08495 C -0.37956 0.08079 -0.37865 0.07685 -0.37787 0.07269 C -0.37787 0.07222 -0.37696 0.05671 -0.3767 0.05556 C -0.37644 0.05301 -0.37331 0.03357 -0.37162 0.02732 C -0.3711 0.025 -0.36797 0.01528 -0.36654 0.01412 C -0.36407 0.01204 -0.3612 0.01181 -0.3586 0.01111 C -0.33816 0.00532 -0.3405 0.00694 -0.31706 0.00602 C -0.30534 0.00509 -0.29349 0.00532 -0.28191 0.00301 L -0.2767 0.00208 C -0.27526 0.00162 -0.2737 0.00116 -0.27214 0.00093 C -0.26836 0.00046 -0.26459 0 -0.26081 0 C -0.25313 -0.00023 -0.24532 0 -0.2375 0 L 0.01757 0.00208 L 0 0 Z " pathEditMode="relative" ptsTypes="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04661 0.00093 C 0.05937 0.00162 0.05664 0.00278 0.06757 0.00602 C 0.06927 0.00648 0.07096 0.00671 0.07265 0.00694 C 0.075 0.00764 0.07721 0.0088 0.07955 0.00903 C 0.08671 0.01019 0.09388 0.01042 0.10104 0.01111 C 0.10182 0.01204 0.10273 0.01296 0.10338 0.01412 C 0.10533 0.01806 0.10651 0.02338 0.10911 0.02616 C 0.11054 0.02801 0.1121 0.02963 0.11354 0.03125 C 0.11627 0.03449 0.11835 0.03704 0.12044 0.04144 C 0.12135 0.04329 0.12187 0.04537 0.12265 0.04745 C 0.12291 0.05093 0.12317 0.05417 0.1233 0.05764 C 0.12356 0.06644 0.12356 0.075 0.12382 0.0838 C 0.12395 0.08565 0.12474 0.09097 0.125 0.09306 C 0.12513 0.11644 0.12513 0.14005 0.12552 0.16366 C 0.12552 0.16574 0.12617 0.16759 0.12617 0.16968 C 0.12617 0.24282 0.12604 0.31597 0.12552 0.38889 C 0.12539 0.41065 0.12487 0.43218 0.12434 0.4537 C 0.12421 0.46343 0.12421 0.45926 0.12265 0.46574 C 0.12148 0.4706 0.12291 0.46806 0.12044 0.47384 C 0.11992 0.475 0.11927 0.47593 0.11875 0.47685 C 0.11809 0.47824 0.1177 0.47986 0.11705 0.48102 C 0.11614 0.48218 0.1151 0.48287 0.11419 0.48403 C 0.11302 0.48519 0.11145 0.4875 0.11015 0.48796 C 0.10872 0.48866 0.10716 0.48866 0.10559 0.48912 L 0.0375 0.48704 C 0.00403 0.48565 0.04414 0.48681 0.01419 0.48403 C 0.00677 0.48333 -0.00066 0.48333 -0.00795 0.48287 C -0.01081 0.48264 -0.01368 0.48264 -0.01654 0.48194 C -0.04727 0.47338 -0.00365 0.48218 -0.03698 0.47477 C -0.07839 0.46597 -0.02839 0.4787 -0.07279 0.4669 C -0.0974 0.46736 -0.12201 0.46713 -0.14662 0.46875 C -0.15248 0.46921 -0.15938 0.47431 -0.16537 0.47593 C -0.16784 0.47662 -0.17032 0.47639 -0.17279 0.47685 C -0.17618 0.47755 -0.17956 0.47847 -0.18295 0.47894 C -0.19102 0.48009 -0.19935 0.48102 -0.20743 0.48194 C -0.22006 0.48611 -0.21836 0.48611 -0.23021 0.48796 C -0.23868 0.48935 -0.24727 0.49005 -0.25573 0.49213 C -0.2599 0.49306 -0.26407 0.49444 -0.26823 0.49514 C -0.27201 0.49583 -0.27579 0.49583 -0.27956 0.49607 L -0.28985 0.49699 C -0.31316 0.49653 -0.33646 0.49699 -0.35964 0.49514 C -0.36237 0.49491 -0.36901 0.48611 -0.37045 0.48403 C -0.37513 0.47755 -0.37826 0.4713 -0.38191 0.46273 C -0.39141 0.44005 -0.38985 0.44421 -0.39441 0.42847 C -0.39701 0.40463 -0.39623 0.41505 -0.39714 0.39699 C -0.39688 0.38519 -0.39688 0.37338 -0.3961 0.36181 C -0.39571 0.35718 -0.39454 0.35301 -0.39375 0.34861 C -0.39284 0.34213 -0.39206 0.33565 -0.39089 0.3294 C -0.38972 0.32199 -0.38803 0.31458 -0.38698 0.30718 C -0.38594 0.30046 -0.38555 0.29375 -0.38464 0.28704 C -0.38386 0.28056 -0.38282 0.27407 -0.38191 0.26782 C -0.38165 0.26065 -0.38138 0.2537 -0.38125 0.24653 C -0.38099 0.19537 -0.38112 0.14421 -0.38073 0.09306 C -0.38073 0.09028 -0.38047 0.0875 -0.38021 0.08495 C -0.37956 0.08079 -0.37865 0.07685 -0.37787 0.07269 C -0.37787 0.07222 -0.37696 0.05671 -0.3767 0.05556 C -0.37644 0.05301 -0.37331 0.03357 -0.37162 0.02732 C -0.3711 0.025 -0.36797 0.01528 -0.36654 0.01412 C -0.36407 0.01204 -0.3612 0.01181 -0.3586 0.01111 C -0.33816 0.00532 -0.3405 0.00694 -0.31706 0.00602 C -0.30534 0.00509 -0.29349 0.00532 -0.28191 0.00301 L -0.2767 0.00208 C -0.27526 0.00162 -0.2737 0.00116 -0.27214 0.00093 C -0.26836 0.00046 -0.26459 0 -0.26081 0 C -0.25313 -0.00023 -0.24532 0 -0.2375 0 L 0.01757 0.00208 L 0 0 Z " pathEditMode="relative" ptsTypes="AAAAAAAAAAAAAAAAAAAAAAAAA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2" grpId="0" animBg="1"/>
      <p:bldP spid="32" grpId="1" animBg="1"/>
      <p:bldP spid="33" grpId="0"/>
      <p:bldP spid="33" grpId="1"/>
      <p:bldP spid="34" grpId="0"/>
      <p:bldP spid="34" grpId="1"/>
      <p:bldP spid="40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F624C9-3323-E144-9740-9559CA50152E}"/>
              </a:ext>
            </a:extLst>
          </p:cNvPr>
          <p:cNvSpPr txBox="1"/>
          <p:nvPr/>
        </p:nvSpPr>
        <p:spPr>
          <a:xfrm>
            <a:off x="2241859" y="596293"/>
            <a:ext cx="78468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must be true about a material to detect a photon?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8C38BE-AA59-0443-91D2-8C71FA98F8DB}"/>
              </a:ext>
            </a:extLst>
          </p:cNvPr>
          <p:cNvSpPr txBox="1"/>
          <p:nvPr/>
        </p:nvSpPr>
        <p:spPr>
          <a:xfrm>
            <a:off x="907473" y="2228671"/>
            <a:ext cx="1051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 I: Band gap must be slightly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the energy of the photon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8BC9EA-C4BA-7754-6C9F-890445B4FF28}"/>
              </a:ext>
            </a:extLst>
          </p:cNvPr>
          <p:cNvSpPr txBox="1"/>
          <p:nvPr/>
        </p:nvSpPr>
        <p:spPr>
          <a:xfrm>
            <a:off x="907472" y="3680799"/>
            <a:ext cx="10099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 II: Band gap must be slightly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the energy of the photon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F48417-C510-5E28-3E40-A5CCBEFC89E4}"/>
              </a:ext>
            </a:extLst>
          </p:cNvPr>
          <p:cNvCxnSpPr/>
          <p:nvPr/>
        </p:nvCxnSpPr>
        <p:spPr>
          <a:xfrm>
            <a:off x="907473" y="4052455"/>
            <a:ext cx="99683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840BB6-E287-217E-805F-1F13800E91D8}"/>
              </a:ext>
            </a:extLst>
          </p:cNvPr>
          <p:cNvCxnSpPr>
            <a:cxnSpLocks/>
          </p:cNvCxnSpPr>
          <p:nvPr/>
        </p:nvCxnSpPr>
        <p:spPr>
          <a:xfrm>
            <a:off x="907473" y="4641274"/>
            <a:ext cx="412172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04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ancing Hurdler Michelle Jenneke - PUMA CATch up">
            <a:extLst>
              <a:ext uri="{FF2B5EF4-FFF2-40B4-BE49-F238E27FC236}">
                <a16:creationId xmlns:a16="http://schemas.microsoft.com/office/drawing/2014/main" id="{5CDF1748-F9E2-483A-E123-0F35A905F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1" y="1290637"/>
            <a:ext cx="714375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5874A16-3AB0-D953-C691-4EF4A612E2CF}"/>
              </a:ext>
            </a:extLst>
          </p:cNvPr>
          <p:cNvGrpSpPr/>
          <p:nvPr/>
        </p:nvGrpSpPr>
        <p:grpSpPr>
          <a:xfrm>
            <a:off x="7834598" y="3375939"/>
            <a:ext cx="789480" cy="2388600"/>
            <a:chOff x="7834598" y="3375939"/>
            <a:chExt cx="789480" cy="238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AFF6F5B-A5E1-4890-C6FB-30C4905789AC}"/>
                    </a:ext>
                  </a:extLst>
                </p14:cNvPr>
                <p14:cNvContentPartPr/>
                <p14:nvPr/>
              </p14:nvContentPartPr>
              <p14:xfrm>
                <a:off x="7956638" y="3375939"/>
                <a:ext cx="667440" cy="13086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AFF6F5B-A5E1-4890-C6FB-30C4905789A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50518" y="3369819"/>
                  <a:ext cx="679680" cy="13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92F2BDC-DDFD-E863-A4B4-5FCCA68228DD}"/>
                    </a:ext>
                  </a:extLst>
                </p14:cNvPr>
                <p14:cNvContentPartPr/>
                <p14:nvPr/>
              </p14:nvContentPartPr>
              <p14:xfrm>
                <a:off x="7834598" y="4710459"/>
                <a:ext cx="775800" cy="10540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92F2BDC-DDFD-E863-A4B4-5FCCA68228D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28478" y="4704339"/>
                  <a:ext cx="788040" cy="1066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89BBC12-310F-75C6-1692-952BF9BD37D9}"/>
              </a:ext>
            </a:extLst>
          </p:cNvPr>
          <p:cNvSpPr txBox="1"/>
          <p:nvPr/>
        </p:nvSpPr>
        <p:spPr>
          <a:xfrm>
            <a:off x="8720251" y="4230989"/>
            <a:ext cx="164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Band Gap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4D132-4F77-DF5D-5039-6E39168B8264}"/>
              </a:ext>
            </a:extLst>
          </p:cNvPr>
          <p:cNvSpPr txBox="1"/>
          <p:nvPr/>
        </p:nvSpPr>
        <p:spPr>
          <a:xfrm>
            <a:off x="8222498" y="847876"/>
            <a:ext cx="35821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Don’t overjump the hurdle (band gap):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Waste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Slower to reach the ground</a:t>
            </a:r>
          </a:p>
        </p:txBody>
      </p:sp>
    </p:spTree>
    <p:extLst>
      <p:ext uri="{BB962C8B-B14F-4D97-AF65-F5344CB8AC3E}">
        <p14:creationId xmlns:p14="http://schemas.microsoft.com/office/powerpoint/2010/main" val="80945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DC3A1-F398-B64A-B9AD-24DDFA6AF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Infrared radiation emitted by a human body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9AC17-1B5E-1A40-925F-8F824FAE97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07614"/>
                <a:ext cx="11743657" cy="462597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35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h𝑐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=6.626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=3.0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=1.602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−19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Plug in: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h𝑐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6.626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−34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3.0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𝑐𝑚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𝑒𝑉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1.602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−19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2400" b="0" dirty="0">
                    <a:cs typeface="Times New Roman" panose="02020603050405020304" pitchFamily="18" charset="0"/>
                  </a:rPr>
                  <a:t>	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=0.12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𝑒𝑉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9AC17-1B5E-1A40-925F-8F824FAE97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07614"/>
                <a:ext cx="11743657" cy="4625975"/>
              </a:xfrm>
              <a:blipFill>
                <a:blip r:embed="rId2"/>
                <a:stretch>
                  <a:fillRect l="-831" t="-3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6CE5857-A09B-FF41-9B83-76AD136AD5BA}"/>
              </a:ext>
            </a:extLst>
          </p:cNvPr>
          <p:cNvSpPr/>
          <p:nvPr/>
        </p:nvSpPr>
        <p:spPr>
          <a:xfrm>
            <a:off x="1998922" y="5699051"/>
            <a:ext cx="1956391" cy="5741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irimage1">
            <a:extLst>
              <a:ext uri="{FF2B5EF4-FFF2-40B4-BE49-F238E27FC236}">
                <a16:creationId xmlns:a16="http://schemas.microsoft.com/office/drawing/2014/main" id="{58F32668-1129-A3B5-14C4-A20076E3D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160" y="1173909"/>
            <a:ext cx="2596060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99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9286E-747E-814E-B1EB-9C0964449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Infrared radiation emitted by a human body </a:t>
            </a:r>
            <a:endParaRPr lang="en-US" dirty="0"/>
          </a:p>
        </p:txBody>
      </p:sp>
      <p:pic>
        <p:nvPicPr>
          <p:cNvPr id="4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E935DC41-044C-A74E-BE53-344DB1050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1883" y="1473286"/>
            <a:ext cx="3616841" cy="538471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55B957-6D43-5245-8823-0937B880D7E0}"/>
                  </a:ext>
                </a:extLst>
              </p:cNvPr>
              <p:cNvSpPr txBox="1"/>
              <p:nvPr/>
            </p:nvSpPr>
            <p:spPr>
              <a:xfrm>
                <a:off x="2916324" y="1147176"/>
                <a:ext cx="3274608" cy="494751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𝒑𝒉𝒐𝒕𝒐𝒏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𝒆𝑽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55B957-6D43-5245-8823-0937B880D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324" y="1147176"/>
                <a:ext cx="3274608" cy="4947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ECF2127A-2BFD-F045-99AC-A927BC288800}"/>
              </a:ext>
            </a:extLst>
          </p:cNvPr>
          <p:cNvSpPr/>
          <p:nvPr/>
        </p:nvSpPr>
        <p:spPr>
          <a:xfrm>
            <a:off x="3248559" y="2176426"/>
            <a:ext cx="2509284" cy="509587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273F96-3496-CA42-9A66-DEBEE5F7F021}"/>
                  </a:ext>
                </a:extLst>
              </p:cNvPr>
              <p:cNvSpPr txBox="1"/>
              <p:nvPr/>
            </p:nvSpPr>
            <p:spPr>
              <a:xfrm>
                <a:off x="6888040" y="5947138"/>
                <a:ext cx="53195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HgSe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 band width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0.12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𝑒𝑉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273F96-3496-CA42-9A66-DEBEE5F7F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40" y="5947138"/>
                <a:ext cx="5319578" cy="461665"/>
              </a:xfrm>
              <a:prstGeom prst="rect">
                <a:avLst/>
              </a:prstGeom>
              <a:blipFill>
                <a:blip r:embed="rId4"/>
                <a:stretch>
                  <a:fillRect l="-183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14EF59D-9912-CDA3-1363-CCAB7A2DE3F5}"/>
              </a:ext>
            </a:extLst>
          </p:cNvPr>
          <p:cNvSpPr txBox="1"/>
          <p:nvPr/>
        </p:nvSpPr>
        <p:spPr>
          <a:xfrm>
            <a:off x="271120" y="2285903"/>
            <a:ext cx="2509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these two…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5677698A-EA52-6D62-3BAE-32A9BDA14269}"/>
              </a:ext>
            </a:extLst>
          </p:cNvPr>
          <p:cNvSpPr/>
          <p:nvPr/>
        </p:nvSpPr>
        <p:spPr>
          <a:xfrm>
            <a:off x="2878815" y="2262613"/>
            <a:ext cx="497679" cy="680612"/>
          </a:xfrm>
          <a:custGeom>
            <a:avLst/>
            <a:gdLst>
              <a:gd name="connsiteX0" fmla="*/ 497679 w 497679"/>
              <a:gd name="connsiteY0" fmla="*/ 680612 h 680612"/>
              <a:gd name="connsiteX1" fmla="*/ 248839 w 497679"/>
              <a:gd name="connsiteY1" fmla="*/ 639140 h 680612"/>
              <a:gd name="connsiteX2" fmla="*/ 248840 w 497679"/>
              <a:gd name="connsiteY2" fmla="*/ 381778 h 680612"/>
              <a:gd name="connsiteX3" fmla="*/ 0 w 497679"/>
              <a:gd name="connsiteY3" fmla="*/ 340306 h 680612"/>
              <a:gd name="connsiteX4" fmla="*/ 248840 w 497679"/>
              <a:gd name="connsiteY4" fmla="*/ 298834 h 680612"/>
              <a:gd name="connsiteX5" fmla="*/ 248840 w 497679"/>
              <a:gd name="connsiteY5" fmla="*/ 41472 h 680612"/>
              <a:gd name="connsiteX6" fmla="*/ 497680 w 497679"/>
              <a:gd name="connsiteY6" fmla="*/ 0 h 680612"/>
              <a:gd name="connsiteX7" fmla="*/ 497679 w 497679"/>
              <a:gd name="connsiteY7" fmla="*/ 680612 h 680612"/>
              <a:gd name="connsiteX0" fmla="*/ 497679 w 497679"/>
              <a:gd name="connsiteY0" fmla="*/ 680612 h 680612"/>
              <a:gd name="connsiteX1" fmla="*/ 248839 w 497679"/>
              <a:gd name="connsiteY1" fmla="*/ 639140 h 680612"/>
              <a:gd name="connsiteX2" fmla="*/ 248840 w 497679"/>
              <a:gd name="connsiteY2" fmla="*/ 381778 h 680612"/>
              <a:gd name="connsiteX3" fmla="*/ 0 w 497679"/>
              <a:gd name="connsiteY3" fmla="*/ 340306 h 680612"/>
              <a:gd name="connsiteX4" fmla="*/ 248840 w 497679"/>
              <a:gd name="connsiteY4" fmla="*/ 298834 h 680612"/>
              <a:gd name="connsiteX5" fmla="*/ 248840 w 497679"/>
              <a:gd name="connsiteY5" fmla="*/ 41472 h 680612"/>
              <a:gd name="connsiteX6" fmla="*/ 497680 w 497679"/>
              <a:gd name="connsiteY6" fmla="*/ 0 h 6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679" h="680612" stroke="0" extrusionOk="0">
                <a:moveTo>
                  <a:pt x="497679" y="680612"/>
                </a:moveTo>
                <a:cubicBezTo>
                  <a:pt x="360035" y="677736"/>
                  <a:pt x="253657" y="658950"/>
                  <a:pt x="248839" y="639140"/>
                </a:cubicBezTo>
                <a:cubicBezTo>
                  <a:pt x="245523" y="552636"/>
                  <a:pt x="252618" y="455203"/>
                  <a:pt x="248840" y="381778"/>
                </a:cubicBezTo>
                <a:cubicBezTo>
                  <a:pt x="245401" y="359344"/>
                  <a:pt x="130766" y="324648"/>
                  <a:pt x="0" y="340306"/>
                </a:cubicBezTo>
                <a:cubicBezTo>
                  <a:pt x="136295" y="339260"/>
                  <a:pt x="251868" y="319735"/>
                  <a:pt x="248840" y="298834"/>
                </a:cubicBezTo>
                <a:cubicBezTo>
                  <a:pt x="243176" y="172358"/>
                  <a:pt x="265788" y="98325"/>
                  <a:pt x="248840" y="41472"/>
                </a:cubicBezTo>
                <a:cubicBezTo>
                  <a:pt x="233894" y="13903"/>
                  <a:pt x="344996" y="-12510"/>
                  <a:pt x="497680" y="0"/>
                </a:cubicBezTo>
                <a:cubicBezTo>
                  <a:pt x="456974" y="219094"/>
                  <a:pt x="528980" y="499582"/>
                  <a:pt x="497679" y="680612"/>
                </a:cubicBezTo>
                <a:close/>
              </a:path>
              <a:path w="497679" h="680612" fill="none" extrusionOk="0">
                <a:moveTo>
                  <a:pt x="497679" y="680612"/>
                </a:moveTo>
                <a:cubicBezTo>
                  <a:pt x="363351" y="680622"/>
                  <a:pt x="244628" y="665949"/>
                  <a:pt x="248839" y="639140"/>
                </a:cubicBezTo>
                <a:cubicBezTo>
                  <a:pt x="257039" y="568218"/>
                  <a:pt x="262540" y="472135"/>
                  <a:pt x="248840" y="381778"/>
                </a:cubicBezTo>
                <a:cubicBezTo>
                  <a:pt x="248059" y="385421"/>
                  <a:pt x="139627" y="324838"/>
                  <a:pt x="0" y="340306"/>
                </a:cubicBezTo>
                <a:cubicBezTo>
                  <a:pt x="138187" y="335945"/>
                  <a:pt x="248873" y="323312"/>
                  <a:pt x="248840" y="298834"/>
                </a:cubicBezTo>
                <a:cubicBezTo>
                  <a:pt x="229454" y="172784"/>
                  <a:pt x="258852" y="146565"/>
                  <a:pt x="248840" y="41472"/>
                </a:cubicBezTo>
                <a:cubicBezTo>
                  <a:pt x="248879" y="21564"/>
                  <a:pt x="368631" y="-26566"/>
                  <a:pt x="497680" y="0"/>
                </a:cubicBezTo>
              </a:path>
              <a:path w="497679" h="680612" fill="none" stroke="0" extrusionOk="0">
                <a:moveTo>
                  <a:pt x="497679" y="680612"/>
                </a:moveTo>
                <a:cubicBezTo>
                  <a:pt x="360635" y="679872"/>
                  <a:pt x="251530" y="664328"/>
                  <a:pt x="248839" y="639140"/>
                </a:cubicBezTo>
                <a:cubicBezTo>
                  <a:pt x="246728" y="553330"/>
                  <a:pt x="237874" y="482583"/>
                  <a:pt x="248840" y="381778"/>
                </a:cubicBezTo>
                <a:cubicBezTo>
                  <a:pt x="231682" y="384217"/>
                  <a:pt x="116173" y="333804"/>
                  <a:pt x="0" y="340306"/>
                </a:cubicBezTo>
                <a:cubicBezTo>
                  <a:pt x="142368" y="337199"/>
                  <a:pt x="250579" y="323332"/>
                  <a:pt x="248840" y="298834"/>
                </a:cubicBezTo>
                <a:cubicBezTo>
                  <a:pt x="234539" y="219975"/>
                  <a:pt x="260748" y="109797"/>
                  <a:pt x="248840" y="41472"/>
                </a:cubicBezTo>
                <a:cubicBezTo>
                  <a:pt x="260171" y="20635"/>
                  <a:pt x="359935" y="-3922"/>
                  <a:pt x="497680" y="0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4076751061">
                  <a:prstGeom prst="lef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08977057-7F49-0B15-41DE-8AD01C28E1F3}"/>
              </a:ext>
            </a:extLst>
          </p:cNvPr>
          <p:cNvSpPr/>
          <p:nvPr/>
        </p:nvSpPr>
        <p:spPr>
          <a:xfrm>
            <a:off x="5753100" y="2291937"/>
            <a:ext cx="342900" cy="680612"/>
          </a:xfrm>
          <a:custGeom>
            <a:avLst/>
            <a:gdLst>
              <a:gd name="connsiteX0" fmla="*/ 0 w 342900"/>
              <a:gd name="connsiteY0" fmla="*/ 0 h 680612"/>
              <a:gd name="connsiteX1" fmla="*/ 171450 w 342900"/>
              <a:gd name="connsiteY1" fmla="*/ 28574 h 680612"/>
              <a:gd name="connsiteX2" fmla="*/ 171450 w 342900"/>
              <a:gd name="connsiteY2" fmla="*/ 311732 h 680612"/>
              <a:gd name="connsiteX3" fmla="*/ 342900 w 342900"/>
              <a:gd name="connsiteY3" fmla="*/ 340306 h 680612"/>
              <a:gd name="connsiteX4" fmla="*/ 171450 w 342900"/>
              <a:gd name="connsiteY4" fmla="*/ 368880 h 680612"/>
              <a:gd name="connsiteX5" fmla="*/ 171450 w 342900"/>
              <a:gd name="connsiteY5" fmla="*/ 652038 h 680612"/>
              <a:gd name="connsiteX6" fmla="*/ 0 w 342900"/>
              <a:gd name="connsiteY6" fmla="*/ 680612 h 680612"/>
              <a:gd name="connsiteX7" fmla="*/ 0 w 342900"/>
              <a:gd name="connsiteY7" fmla="*/ 347112 h 680612"/>
              <a:gd name="connsiteX8" fmla="*/ 0 w 342900"/>
              <a:gd name="connsiteY8" fmla="*/ 0 h 680612"/>
              <a:gd name="connsiteX0" fmla="*/ 0 w 342900"/>
              <a:gd name="connsiteY0" fmla="*/ 0 h 680612"/>
              <a:gd name="connsiteX1" fmla="*/ 171450 w 342900"/>
              <a:gd name="connsiteY1" fmla="*/ 28574 h 680612"/>
              <a:gd name="connsiteX2" fmla="*/ 171450 w 342900"/>
              <a:gd name="connsiteY2" fmla="*/ 311732 h 680612"/>
              <a:gd name="connsiteX3" fmla="*/ 342900 w 342900"/>
              <a:gd name="connsiteY3" fmla="*/ 340306 h 680612"/>
              <a:gd name="connsiteX4" fmla="*/ 171450 w 342900"/>
              <a:gd name="connsiteY4" fmla="*/ 368880 h 680612"/>
              <a:gd name="connsiteX5" fmla="*/ 171450 w 342900"/>
              <a:gd name="connsiteY5" fmla="*/ 652038 h 680612"/>
              <a:gd name="connsiteX6" fmla="*/ 0 w 342900"/>
              <a:gd name="connsiteY6" fmla="*/ 680612 h 6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" h="680612" stroke="0" extrusionOk="0">
                <a:moveTo>
                  <a:pt x="0" y="0"/>
                </a:moveTo>
                <a:cubicBezTo>
                  <a:pt x="93017" y="3501"/>
                  <a:pt x="171072" y="12581"/>
                  <a:pt x="171450" y="28574"/>
                </a:cubicBezTo>
                <a:cubicBezTo>
                  <a:pt x="195168" y="145963"/>
                  <a:pt x="139925" y="226105"/>
                  <a:pt x="171450" y="311732"/>
                </a:cubicBezTo>
                <a:cubicBezTo>
                  <a:pt x="164057" y="342314"/>
                  <a:pt x="245023" y="342528"/>
                  <a:pt x="342900" y="340306"/>
                </a:cubicBezTo>
                <a:cubicBezTo>
                  <a:pt x="249571" y="338967"/>
                  <a:pt x="171493" y="352736"/>
                  <a:pt x="171450" y="368880"/>
                </a:cubicBezTo>
                <a:cubicBezTo>
                  <a:pt x="202160" y="457947"/>
                  <a:pt x="164488" y="558498"/>
                  <a:pt x="171450" y="652038"/>
                </a:cubicBezTo>
                <a:cubicBezTo>
                  <a:pt x="174303" y="669477"/>
                  <a:pt x="91089" y="679481"/>
                  <a:pt x="0" y="680612"/>
                </a:cubicBezTo>
                <a:cubicBezTo>
                  <a:pt x="-4738" y="605883"/>
                  <a:pt x="19410" y="434493"/>
                  <a:pt x="0" y="347112"/>
                </a:cubicBezTo>
                <a:cubicBezTo>
                  <a:pt x="-19410" y="259731"/>
                  <a:pt x="23449" y="88794"/>
                  <a:pt x="0" y="0"/>
                </a:cubicBezTo>
                <a:close/>
              </a:path>
              <a:path w="342900" h="680612" fill="none" extrusionOk="0">
                <a:moveTo>
                  <a:pt x="0" y="0"/>
                </a:moveTo>
                <a:cubicBezTo>
                  <a:pt x="97110" y="3179"/>
                  <a:pt x="170608" y="11337"/>
                  <a:pt x="171450" y="28574"/>
                </a:cubicBezTo>
                <a:cubicBezTo>
                  <a:pt x="194392" y="123293"/>
                  <a:pt x="143461" y="171126"/>
                  <a:pt x="171450" y="311732"/>
                </a:cubicBezTo>
                <a:cubicBezTo>
                  <a:pt x="162017" y="313451"/>
                  <a:pt x="251563" y="346162"/>
                  <a:pt x="342900" y="340306"/>
                </a:cubicBezTo>
                <a:cubicBezTo>
                  <a:pt x="249081" y="340132"/>
                  <a:pt x="171966" y="357173"/>
                  <a:pt x="171450" y="368880"/>
                </a:cubicBezTo>
                <a:cubicBezTo>
                  <a:pt x="200128" y="435298"/>
                  <a:pt x="144047" y="560870"/>
                  <a:pt x="171450" y="652038"/>
                </a:cubicBezTo>
                <a:cubicBezTo>
                  <a:pt x="192286" y="660549"/>
                  <a:pt x="96477" y="677195"/>
                  <a:pt x="0" y="680612"/>
                </a:cubicBezTo>
              </a:path>
              <a:path w="342900" h="680612" fill="none" stroke="0" extrusionOk="0">
                <a:moveTo>
                  <a:pt x="0" y="0"/>
                </a:moveTo>
                <a:cubicBezTo>
                  <a:pt x="94415" y="-289"/>
                  <a:pt x="172947" y="11990"/>
                  <a:pt x="171450" y="28574"/>
                </a:cubicBezTo>
                <a:cubicBezTo>
                  <a:pt x="195925" y="101303"/>
                  <a:pt x="159790" y="202673"/>
                  <a:pt x="171450" y="311732"/>
                </a:cubicBezTo>
                <a:cubicBezTo>
                  <a:pt x="190136" y="334607"/>
                  <a:pt x="251302" y="339219"/>
                  <a:pt x="342900" y="340306"/>
                </a:cubicBezTo>
                <a:cubicBezTo>
                  <a:pt x="251230" y="342296"/>
                  <a:pt x="168923" y="354967"/>
                  <a:pt x="171450" y="368880"/>
                </a:cubicBezTo>
                <a:cubicBezTo>
                  <a:pt x="200372" y="429102"/>
                  <a:pt x="170940" y="594680"/>
                  <a:pt x="171450" y="652038"/>
                </a:cubicBezTo>
                <a:cubicBezTo>
                  <a:pt x="186093" y="683924"/>
                  <a:pt x="82861" y="687682"/>
                  <a:pt x="0" y="680612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1552649412">
                  <a:prstGeom prst="righ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6661B3EA-9333-3D49-019B-F99C5C2A0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132" y="1573034"/>
            <a:ext cx="5572748" cy="422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AC4E6B-702C-9D9F-820B-2F77DCA44227}"/>
              </a:ext>
            </a:extLst>
          </p:cNvPr>
          <p:cNvSpPr txBox="1"/>
          <p:nvPr/>
        </p:nvSpPr>
        <p:spPr>
          <a:xfrm>
            <a:off x="9538543" y="4905308"/>
            <a:ext cx="480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E85CC4-045E-DF2D-E059-C1FC173843A6}"/>
              </a:ext>
            </a:extLst>
          </p:cNvPr>
          <p:cNvCxnSpPr>
            <a:cxnSpLocks/>
          </p:cNvCxnSpPr>
          <p:nvPr/>
        </p:nvCxnSpPr>
        <p:spPr>
          <a:xfrm>
            <a:off x="9194397" y="2767568"/>
            <a:ext cx="593551" cy="0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1ECC2C40-8677-00E3-AD42-7CD5D78D57D4}"/>
              </a:ext>
            </a:extLst>
          </p:cNvPr>
          <p:cNvSpPr/>
          <p:nvPr/>
        </p:nvSpPr>
        <p:spPr>
          <a:xfrm>
            <a:off x="9200993" y="2663783"/>
            <a:ext cx="910568" cy="2226915"/>
          </a:xfrm>
          <a:prstGeom prst="rect">
            <a:avLst/>
          </a:prstGeom>
          <a:solidFill>
            <a:schemeClr val="accent4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D48926A-4BCF-9682-26CA-553B99CA5E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02" r="30208"/>
          <a:stretch/>
        </p:blipFill>
        <p:spPr>
          <a:xfrm>
            <a:off x="10519083" y="2138509"/>
            <a:ext cx="1483114" cy="275218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1F2BA0-57CA-9CF8-A79F-7139C9C16A97}"/>
              </a:ext>
            </a:extLst>
          </p:cNvPr>
          <p:cNvSpPr txBox="1"/>
          <p:nvPr/>
        </p:nvSpPr>
        <p:spPr>
          <a:xfrm>
            <a:off x="10420147" y="4853473"/>
            <a:ext cx="7841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90508-2DD4-2B84-DD0F-BCA7A1C02085}"/>
              </a:ext>
            </a:extLst>
          </p:cNvPr>
          <p:cNvSpPr/>
          <p:nvPr/>
        </p:nvSpPr>
        <p:spPr>
          <a:xfrm>
            <a:off x="10812228" y="5103575"/>
            <a:ext cx="674922" cy="2678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6E7309-C419-D446-9DE0-C6FAFEDB118F}"/>
              </a:ext>
            </a:extLst>
          </p:cNvPr>
          <p:cNvSpPr txBox="1"/>
          <p:nvPr/>
        </p:nvSpPr>
        <p:spPr>
          <a:xfrm>
            <a:off x="9200993" y="2512258"/>
            <a:ext cx="88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0.1 eV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FC53CF-060B-D825-AEDC-3B741CDF233F}"/>
              </a:ext>
            </a:extLst>
          </p:cNvPr>
          <p:cNvSpPr txBox="1"/>
          <p:nvPr/>
        </p:nvSpPr>
        <p:spPr>
          <a:xfrm>
            <a:off x="9735786" y="2215892"/>
            <a:ext cx="95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HgSe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A3CAF6-64AE-09C0-7426-8F05E93EC3B2}"/>
              </a:ext>
            </a:extLst>
          </p:cNvPr>
          <p:cNvSpPr txBox="1"/>
          <p:nvPr/>
        </p:nvSpPr>
        <p:spPr>
          <a:xfrm>
            <a:off x="10757608" y="2163696"/>
            <a:ext cx="78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InSb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EF5D00-548C-9176-9DFD-D7093D4B7CCA}"/>
              </a:ext>
            </a:extLst>
          </p:cNvPr>
          <p:cNvSpPr txBox="1"/>
          <p:nvPr/>
        </p:nvSpPr>
        <p:spPr>
          <a:xfrm>
            <a:off x="10646358" y="2770004"/>
            <a:ext cx="88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0.16 eV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7FE702-DF66-D8A2-63A9-F2CE134EEDEE}"/>
              </a:ext>
            </a:extLst>
          </p:cNvPr>
          <p:cNvCxnSpPr>
            <a:cxnSpLocks/>
          </p:cNvCxnSpPr>
          <p:nvPr/>
        </p:nvCxnSpPr>
        <p:spPr>
          <a:xfrm flipV="1">
            <a:off x="9216529" y="2907358"/>
            <a:ext cx="1384796" cy="1653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C91943-8161-FC6E-ADC3-681A9AF25E6F}"/>
              </a:ext>
            </a:extLst>
          </p:cNvPr>
          <p:cNvCxnSpPr>
            <a:cxnSpLocks/>
          </p:cNvCxnSpPr>
          <p:nvPr/>
        </p:nvCxnSpPr>
        <p:spPr>
          <a:xfrm>
            <a:off x="9239431" y="3905250"/>
            <a:ext cx="910567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ysDot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32C62E2-B38E-83CE-14F7-1B4160D97AD0}"/>
              </a:ext>
            </a:extLst>
          </p:cNvPr>
          <p:cNvCxnSpPr>
            <a:cxnSpLocks/>
          </p:cNvCxnSpPr>
          <p:nvPr/>
        </p:nvCxnSpPr>
        <p:spPr>
          <a:xfrm>
            <a:off x="9239431" y="4165643"/>
            <a:ext cx="910567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ysDot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A0C3B74-431E-B3F8-A9BF-CE3AD17CA35F}"/>
              </a:ext>
            </a:extLst>
          </p:cNvPr>
          <p:cNvCxnSpPr>
            <a:cxnSpLocks/>
          </p:cNvCxnSpPr>
          <p:nvPr/>
        </p:nvCxnSpPr>
        <p:spPr>
          <a:xfrm>
            <a:off x="9239431" y="4429125"/>
            <a:ext cx="910567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ysDot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EE43963-19AF-900F-5B09-1D0B628186EB}"/>
              </a:ext>
            </a:extLst>
          </p:cNvPr>
          <p:cNvCxnSpPr>
            <a:cxnSpLocks/>
          </p:cNvCxnSpPr>
          <p:nvPr/>
        </p:nvCxnSpPr>
        <p:spPr>
          <a:xfrm>
            <a:off x="9239431" y="4705350"/>
            <a:ext cx="910567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ysDot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AD0ED25-3953-96E8-C359-57771D775887}"/>
              </a:ext>
            </a:extLst>
          </p:cNvPr>
          <p:cNvCxnSpPr>
            <a:cxnSpLocks/>
          </p:cNvCxnSpPr>
          <p:nvPr/>
        </p:nvCxnSpPr>
        <p:spPr>
          <a:xfrm>
            <a:off x="9244535" y="3686104"/>
            <a:ext cx="905463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ysDot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8B637DF-2B51-E641-A742-279F77157ABF}"/>
              </a:ext>
            </a:extLst>
          </p:cNvPr>
          <p:cNvCxnSpPr>
            <a:cxnSpLocks/>
          </p:cNvCxnSpPr>
          <p:nvPr/>
        </p:nvCxnSpPr>
        <p:spPr>
          <a:xfrm>
            <a:off x="9244535" y="3429000"/>
            <a:ext cx="905463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ysDot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4E208A5-195D-2FD0-476C-CB464DB59860}"/>
              </a:ext>
            </a:extLst>
          </p:cNvPr>
          <p:cNvSpPr txBox="1"/>
          <p:nvPr/>
        </p:nvSpPr>
        <p:spPr>
          <a:xfrm>
            <a:off x="9914801" y="4874810"/>
            <a:ext cx="554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3.12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1123736-C363-390E-F4E6-56E7B96DC765}"/>
              </a:ext>
            </a:extLst>
          </p:cNvPr>
          <p:cNvCxnSpPr>
            <a:cxnSpLocks/>
          </p:cNvCxnSpPr>
          <p:nvPr/>
        </p:nvCxnSpPr>
        <p:spPr>
          <a:xfrm>
            <a:off x="9249820" y="3219450"/>
            <a:ext cx="905463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ysDot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50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/>
      <p:bldP spid="3" grpId="0"/>
      <p:bldP spid="5" grpId="0" animBg="1"/>
      <p:bldP spid="9" grpId="0" animBg="1"/>
      <p:bldP spid="11" grpId="0"/>
      <p:bldP spid="32" grpId="0" animBg="1"/>
      <p:bldP spid="20" grpId="0"/>
      <p:bldP spid="23" grpId="0"/>
      <p:bldP spid="24" grpId="0"/>
      <p:bldP spid="25" grpId="0"/>
      <p:bldP spid="26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AD03A-5422-3049-A301-8720C85BF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Infrared radiation emitted by a jet engine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A6228B-4BFA-FA46-9B10-EC2F116491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034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1000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h𝑣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=6.626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=1.602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−19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Plug in: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h𝑐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6.626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−34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sup>
                    </m:sSup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𝑒𝑉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1.602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−19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2400" b="0" dirty="0">
                    <a:cs typeface="Times New Roman" panose="02020603050405020304" pitchFamily="18" charset="0"/>
                  </a:rPr>
                  <a:t>	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=0.41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𝑒𝑉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A6228B-4BFA-FA46-9B10-EC2F116491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03425"/>
                <a:ext cx="10515600" cy="4351338"/>
              </a:xfrm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8485E43-41FD-374C-B54D-E650A3628740}"/>
              </a:ext>
            </a:extLst>
          </p:cNvPr>
          <p:cNvSpPr/>
          <p:nvPr/>
        </p:nvSpPr>
        <p:spPr>
          <a:xfrm>
            <a:off x="2126512" y="5592726"/>
            <a:ext cx="1956391" cy="5741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D74D0-AEE9-4948-BCB4-FFBA147C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Infrared radiation emitted by a jet engine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E45297-0E9A-F147-A9BD-C9D56FA9F22E}"/>
                  </a:ext>
                </a:extLst>
              </p:cNvPr>
              <p:cNvSpPr txBox="1"/>
              <p:nvPr/>
            </p:nvSpPr>
            <p:spPr>
              <a:xfrm>
                <a:off x="4953955" y="1064059"/>
                <a:ext cx="2668815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𝟒𝟏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𝒆𝑽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E45297-0E9A-F147-A9BD-C9D56FA9F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955" y="1064059"/>
                <a:ext cx="266881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3469DB-D214-634E-9DBC-9576D5520987}"/>
                  </a:ext>
                </a:extLst>
              </p:cNvPr>
              <p:cNvSpPr txBox="1"/>
              <p:nvPr/>
            </p:nvSpPr>
            <p:spPr>
              <a:xfrm>
                <a:off x="8288742" y="5437482"/>
                <a:ext cx="40829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InAs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 band width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0.41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𝑒𝑉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3469DB-D214-634E-9DBC-9576D5520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742" y="5437482"/>
                <a:ext cx="4082903" cy="830997"/>
              </a:xfrm>
              <a:prstGeom prst="rect">
                <a:avLst/>
              </a:prstGeom>
              <a:blipFill>
                <a:blip r:embed="rId3"/>
                <a:stretch>
                  <a:fillRect l="-2392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3E24F03C-A8B9-FD42-A564-D3ECFBC9A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27680" y="1525724"/>
            <a:ext cx="3381154" cy="5033826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769DBFE-35AB-8449-AE2E-84A9D35669D6}"/>
              </a:ext>
            </a:extLst>
          </p:cNvPr>
          <p:cNvSpPr/>
          <p:nvPr/>
        </p:nvSpPr>
        <p:spPr>
          <a:xfrm>
            <a:off x="4940598" y="3225236"/>
            <a:ext cx="2509284" cy="485776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D2E5EA2F-AC65-5206-E32C-C65447D90342}"/>
              </a:ext>
            </a:extLst>
          </p:cNvPr>
          <p:cNvSpPr/>
          <p:nvPr/>
        </p:nvSpPr>
        <p:spPr>
          <a:xfrm>
            <a:off x="7368429" y="3288883"/>
            <a:ext cx="325180" cy="633282"/>
          </a:xfrm>
          <a:custGeom>
            <a:avLst/>
            <a:gdLst>
              <a:gd name="connsiteX0" fmla="*/ 0 w 325180"/>
              <a:gd name="connsiteY0" fmla="*/ 0 h 633282"/>
              <a:gd name="connsiteX1" fmla="*/ 162590 w 325180"/>
              <a:gd name="connsiteY1" fmla="*/ 27097 h 633282"/>
              <a:gd name="connsiteX2" fmla="*/ 162590 w 325180"/>
              <a:gd name="connsiteY2" fmla="*/ 289544 h 633282"/>
              <a:gd name="connsiteX3" fmla="*/ 325180 w 325180"/>
              <a:gd name="connsiteY3" fmla="*/ 316641 h 633282"/>
              <a:gd name="connsiteX4" fmla="*/ 162590 w 325180"/>
              <a:gd name="connsiteY4" fmla="*/ 343738 h 633282"/>
              <a:gd name="connsiteX5" fmla="*/ 162590 w 325180"/>
              <a:gd name="connsiteY5" fmla="*/ 606185 h 633282"/>
              <a:gd name="connsiteX6" fmla="*/ 0 w 325180"/>
              <a:gd name="connsiteY6" fmla="*/ 633282 h 633282"/>
              <a:gd name="connsiteX7" fmla="*/ 0 w 325180"/>
              <a:gd name="connsiteY7" fmla="*/ 322974 h 633282"/>
              <a:gd name="connsiteX8" fmla="*/ 0 w 325180"/>
              <a:gd name="connsiteY8" fmla="*/ 0 h 633282"/>
              <a:gd name="connsiteX0" fmla="*/ 0 w 325180"/>
              <a:gd name="connsiteY0" fmla="*/ 0 h 633282"/>
              <a:gd name="connsiteX1" fmla="*/ 162590 w 325180"/>
              <a:gd name="connsiteY1" fmla="*/ 27097 h 633282"/>
              <a:gd name="connsiteX2" fmla="*/ 162590 w 325180"/>
              <a:gd name="connsiteY2" fmla="*/ 289544 h 633282"/>
              <a:gd name="connsiteX3" fmla="*/ 325180 w 325180"/>
              <a:gd name="connsiteY3" fmla="*/ 316641 h 633282"/>
              <a:gd name="connsiteX4" fmla="*/ 162590 w 325180"/>
              <a:gd name="connsiteY4" fmla="*/ 343738 h 633282"/>
              <a:gd name="connsiteX5" fmla="*/ 162590 w 325180"/>
              <a:gd name="connsiteY5" fmla="*/ 606185 h 633282"/>
              <a:gd name="connsiteX6" fmla="*/ 0 w 325180"/>
              <a:gd name="connsiteY6" fmla="*/ 633282 h 63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180" h="633282" stroke="0" extrusionOk="0">
                <a:moveTo>
                  <a:pt x="0" y="0"/>
                </a:moveTo>
                <a:cubicBezTo>
                  <a:pt x="90045" y="575"/>
                  <a:pt x="166078" y="9845"/>
                  <a:pt x="162590" y="27097"/>
                </a:cubicBezTo>
                <a:cubicBezTo>
                  <a:pt x="187946" y="118943"/>
                  <a:pt x="144540" y="178434"/>
                  <a:pt x="162590" y="289544"/>
                </a:cubicBezTo>
                <a:cubicBezTo>
                  <a:pt x="155344" y="318349"/>
                  <a:pt x="234669" y="321955"/>
                  <a:pt x="325180" y="316641"/>
                </a:cubicBezTo>
                <a:cubicBezTo>
                  <a:pt x="234010" y="318754"/>
                  <a:pt x="165469" y="328474"/>
                  <a:pt x="162590" y="343738"/>
                </a:cubicBezTo>
                <a:cubicBezTo>
                  <a:pt x="165967" y="406292"/>
                  <a:pt x="158502" y="504140"/>
                  <a:pt x="162590" y="606185"/>
                </a:cubicBezTo>
                <a:cubicBezTo>
                  <a:pt x="168872" y="639215"/>
                  <a:pt x="88015" y="629396"/>
                  <a:pt x="0" y="633282"/>
                </a:cubicBezTo>
                <a:cubicBezTo>
                  <a:pt x="-27445" y="560671"/>
                  <a:pt x="3060" y="413547"/>
                  <a:pt x="0" y="322974"/>
                </a:cubicBezTo>
                <a:cubicBezTo>
                  <a:pt x="-3060" y="232401"/>
                  <a:pt x="6362" y="89660"/>
                  <a:pt x="0" y="0"/>
                </a:cubicBezTo>
                <a:close/>
              </a:path>
              <a:path w="325180" h="633282" fill="none" extrusionOk="0">
                <a:moveTo>
                  <a:pt x="0" y="0"/>
                </a:moveTo>
                <a:cubicBezTo>
                  <a:pt x="93242" y="494"/>
                  <a:pt x="166046" y="13754"/>
                  <a:pt x="162590" y="27097"/>
                </a:cubicBezTo>
                <a:cubicBezTo>
                  <a:pt x="191392" y="150412"/>
                  <a:pt x="146800" y="204482"/>
                  <a:pt x="162590" y="289544"/>
                </a:cubicBezTo>
                <a:cubicBezTo>
                  <a:pt x="151794" y="308292"/>
                  <a:pt x="249508" y="315240"/>
                  <a:pt x="325180" y="316641"/>
                </a:cubicBezTo>
                <a:cubicBezTo>
                  <a:pt x="237274" y="317540"/>
                  <a:pt x="162788" y="329484"/>
                  <a:pt x="162590" y="343738"/>
                </a:cubicBezTo>
                <a:cubicBezTo>
                  <a:pt x="169504" y="421165"/>
                  <a:pt x="138536" y="516544"/>
                  <a:pt x="162590" y="606185"/>
                </a:cubicBezTo>
                <a:cubicBezTo>
                  <a:pt x="161878" y="627581"/>
                  <a:pt x="94443" y="645761"/>
                  <a:pt x="0" y="633282"/>
                </a:cubicBezTo>
              </a:path>
              <a:path w="325180" h="633282" fill="none" stroke="0" extrusionOk="0">
                <a:moveTo>
                  <a:pt x="0" y="0"/>
                </a:moveTo>
                <a:cubicBezTo>
                  <a:pt x="90282" y="-2129"/>
                  <a:pt x="164468" y="15121"/>
                  <a:pt x="162590" y="27097"/>
                </a:cubicBezTo>
                <a:cubicBezTo>
                  <a:pt x="177852" y="138119"/>
                  <a:pt x="131254" y="232308"/>
                  <a:pt x="162590" y="289544"/>
                </a:cubicBezTo>
                <a:cubicBezTo>
                  <a:pt x="165459" y="306004"/>
                  <a:pt x="237190" y="317231"/>
                  <a:pt x="325180" y="316641"/>
                </a:cubicBezTo>
                <a:cubicBezTo>
                  <a:pt x="237005" y="315942"/>
                  <a:pt x="162881" y="330676"/>
                  <a:pt x="162590" y="343738"/>
                </a:cubicBezTo>
                <a:cubicBezTo>
                  <a:pt x="175148" y="418654"/>
                  <a:pt x="159175" y="543700"/>
                  <a:pt x="162590" y="606185"/>
                </a:cubicBezTo>
                <a:cubicBezTo>
                  <a:pt x="148866" y="626678"/>
                  <a:pt x="93156" y="642834"/>
                  <a:pt x="0" y="633282"/>
                </a:cubicBezTo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1297691944">
                  <a:prstGeom prst="righ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5A884042-FCDF-1B47-FE7B-EFD078172538}"/>
              </a:ext>
            </a:extLst>
          </p:cNvPr>
          <p:cNvSpPr/>
          <p:nvPr/>
        </p:nvSpPr>
        <p:spPr>
          <a:xfrm>
            <a:off x="4567338" y="3307933"/>
            <a:ext cx="442357" cy="633282"/>
          </a:xfrm>
          <a:custGeom>
            <a:avLst/>
            <a:gdLst>
              <a:gd name="connsiteX0" fmla="*/ 442357 w 442357"/>
              <a:gd name="connsiteY0" fmla="*/ 633282 h 633282"/>
              <a:gd name="connsiteX1" fmla="*/ 221178 w 442357"/>
              <a:gd name="connsiteY1" fmla="*/ 596420 h 633282"/>
              <a:gd name="connsiteX2" fmla="*/ 221179 w 442357"/>
              <a:gd name="connsiteY2" fmla="*/ 353503 h 633282"/>
              <a:gd name="connsiteX3" fmla="*/ 0 w 442357"/>
              <a:gd name="connsiteY3" fmla="*/ 316641 h 633282"/>
              <a:gd name="connsiteX4" fmla="*/ 221179 w 442357"/>
              <a:gd name="connsiteY4" fmla="*/ 279779 h 633282"/>
              <a:gd name="connsiteX5" fmla="*/ 221179 w 442357"/>
              <a:gd name="connsiteY5" fmla="*/ 36862 h 633282"/>
              <a:gd name="connsiteX6" fmla="*/ 442358 w 442357"/>
              <a:gd name="connsiteY6" fmla="*/ 0 h 633282"/>
              <a:gd name="connsiteX7" fmla="*/ 442357 w 442357"/>
              <a:gd name="connsiteY7" fmla="*/ 633282 h 633282"/>
              <a:gd name="connsiteX0" fmla="*/ 442357 w 442357"/>
              <a:gd name="connsiteY0" fmla="*/ 633282 h 633282"/>
              <a:gd name="connsiteX1" fmla="*/ 221178 w 442357"/>
              <a:gd name="connsiteY1" fmla="*/ 596420 h 633282"/>
              <a:gd name="connsiteX2" fmla="*/ 221179 w 442357"/>
              <a:gd name="connsiteY2" fmla="*/ 353503 h 633282"/>
              <a:gd name="connsiteX3" fmla="*/ 0 w 442357"/>
              <a:gd name="connsiteY3" fmla="*/ 316641 h 633282"/>
              <a:gd name="connsiteX4" fmla="*/ 221179 w 442357"/>
              <a:gd name="connsiteY4" fmla="*/ 279779 h 633282"/>
              <a:gd name="connsiteX5" fmla="*/ 221179 w 442357"/>
              <a:gd name="connsiteY5" fmla="*/ 36862 h 633282"/>
              <a:gd name="connsiteX6" fmla="*/ 442358 w 442357"/>
              <a:gd name="connsiteY6" fmla="*/ 0 h 63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357" h="633282" stroke="0" extrusionOk="0">
                <a:moveTo>
                  <a:pt x="442357" y="633282"/>
                </a:moveTo>
                <a:cubicBezTo>
                  <a:pt x="324045" y="636044"/>
                  <a:pt x="219167" y="611140"/>
                  <a:pt x="221178" y="596420"/>
                </a:cubicBezTo>
                <a:cubicBezTo>
                  <a:pt x="224714" y="513488"/>
                  <a:pt x="214189" y="457235"/>
                  <a:pt x="221179" y="353503"/>
                </a:cubicBezTo>
                <a:cubicBezTo>
                  <a:pt x="241912" y="346166"/>
                  <a:pt x="133133" y="306884"/>
                  <a:pt x="0" y="316641"/>
                </a:cubicBezTo>
                <a:cubicBezTo>
                  <a:pt x="121129" y="314067"/>
                  <a:pt x="219468" y="305228"/>
                  <a:pt x="221179" y="279779"/>
                </a:cubicBezTo>
                <a:cubicBezTo>
                  <a:pt x="216729" y="209448"/>
                  <a:pt x="247458" y="137381"/>
                  <a:pt x="221179" y="36862"/>
                </a:cubicBezTo>
                <a:cubicBezTo>
                  <a:pt x="234101" y="16286"/>
                  <a:pt x="304863" y="-21582"/>
                  <a:pt x="442358" y="0"/>
                </a:cubicBezTo>
                <a:cubicBezTo>
                  <a:pt x="398033" y="204741"/>
                  <a:pt x="430981" y="372150"/>
                  <a:pt x="442357" y="633282"/>
                </a:cubicBezTo>
                <a:close/>
              </a:path>
              <a:path w="442357" h="633282" fill="none" extrusionOk="0">
                <a:moveTo>
                  <a:pt x="442357" y="633282"/>
                </a:moveTo>
                <a:cubicBezTo>
                  <a:pt x="318372" y="638282"/>
                  <a:pt x="221867" y="616787"/>
                  <a:pt x="221178" y="596420"/>
                </a:cubicBezTo>
                <a:cubicBezTo>
                  <a:pt x="229475" y="506812"/>
                  <a:pt x="216250" y="454496"/>
                  <a:pt x="221179" y="353503"/>
                </a:cubicBezTo>
                <a:cubicBezTo>
                  <a:pt x="206317" y="326698"/>
                  <a:pt x="111506" y="300275"/>
                  <a:pt x="0" y="316641"/>
                </a:cubicBezTo>
                <a:cubicBezTo>
                  <a:pt x="126496" y="315309"/>
                  <a:pt x="218844" y="295414"/>
                  <a:pt x="221179" y="279779"/>
                </a:cubicBezTo>
                <a:cubicBezTo>
                  <a:pt x="199236" y="223836"/>
                  <a:pt x="238979" y="150102"/>
                  <a:pt x="221179" y="36862"/>
                </a:cubicBezTo>
                <a:cubicBezTo>
                  <a:pt x="233732" y="26509"/>
                  <a:pt x="324828" y="9391"/>
                  <a:pt x="442358" y="0"/>
                </a:cubicBezTo>
              </a:path>
              <a:path w="442357" h="633282" fill="none" stroke="0" extrusionOk="0">
                <a:moveTo>
                  <a:pt x="442357" y="633282"/>
                </a:moveTo>
                <a:cubicBezTo>
                  <a:pt x="319797" y="634139"/>
                  <a:pt x="223629" y="618372"/>
                  <a:pt x="221178" y="596420"/>
                </a:cubicBezTo>
                <a:cubicBezTo>
                  <a:pt x="215796" y="514413"/>
                  <a:pt x="231541" y="424219"/>
                  <a:pt x="221179" y="353503"/>
                </a:cubicBezTo>
                <a:cubicBezTo>
                  <a:pt x="214953" y="331346"/>
                  <a:pt x="125954" y="316387"/>
                  <a:pt x="0" y="316641"/>
                </a:cubicBezTo>
                <a:cubicBezTo>
                  <a:pt x="121409" y="316721"/>
                  <a:pt x="218856" y="300508"/>
                  <a:pt x="221179" y="279779"/>
                </a:cubicBezTo>
                <a:cubicBezTo>
                  <a:pt x="208570" y="186662"/>
                  <a:pt x="227651" y="154509"/>
                  <a:pt x="221179" y="36862"/>
                </a:cubicBezTo>
                <a:cubicBezTo>
                  <a:pt x="223468" y="-9871"/>
                  <a:pt x="318253" y="2663"/>
                  <a:pt x="442358" y="0"/>
                </a:cubicBezTo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369280714">
                  <a:prstGeom prst="lef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2979CD-1D8E-A72B-DE7D-4E45F2546533}"/>
              </a:ext>
            </a:extLst>
          </p:cNvPr>
          <p:cNvSpPr txBox="1"/>
          <p:nvPr/>
        </p:nvSpPr>
        <p:spPr>
          <a:xfrm>
            <a:off x="2285140" y="3379419"/>
            <a:ext cx="266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these two…</a:t>
            </a:r>
          </a:p>
        </p:txBody>
      </p:sp>
    </p:spTree>
    <p:extLst>
      <p:ext uri="{BB962C8B-B14F-4D97-AF65-F5344CB8AC3E}">
        <p14:creationId xmlns:p14="http://schemas.microsoft.com/office/powerpoint/2010/main" val="186011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3" grpId="0" animBg="1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5664</TotalTime>
  <Words>486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Office Theme</vt:lpstr>
      <vt:lpstr>Calculation Session 4: Exercise 5</vt:lpstr>
      <vt:lpstr>PowerPoint Presentation</vt:lpstr>
      <vt:lpstr>What does it mean for a material to detect a photon? </vt:lpstr>
      <vt:lpstr>PowerPoint Presentation</vt:lpstr>
      <vt:lpstr>PowerPoint Presentation</vt:lpstr>
      <vt:lpstr>(A) Infrared radiation emitted by a human body </vt:lpstr>
      <vt:lpstr>(A) Infrared radiation emitted by a human body </vt:lpstr>
      <vt:lpstr>(B) Infrared radiation emitted by a jet engine</vt:lpstr>
      <vt:lpstr>(B) Infrared radiation emitted by a jet engine</vt:lpstr>
      <vt:lpstr>(C) Visible radiation emitted by the sun</vt:lpstr>
      <vt:lpstr>(C) Visible radiation emitted by the sun</vt:lpstr>
      <vt:lpstr>Main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Calculation Session 1: Exercise 5</dc:title>
  <dc:creator>Brianna Patricia Morris</dc:creator>
  <cp:lastModifiedBy>Kong Chen</cp:lastModifiedBy>
  <cp:revision>9</cp:revision>
  <dcterms:created xsi:type="dcterms:W3CDTF">2023-01-18T17:39:01Z</dcterms:created>
  <dcterms:modified xsi:type="dcterms:W3CDTF">2025-02-08T04:52:01Z</dcterms:modified>
</cp:coreProperties>
</file>