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77" r:id="rId3"/>
    <p:sldId id="288" r:id="rId4"/>
    <p:sldId id="278" r:id="rId5"/>
    <p:sldId id="283" r:id="rId6"/>
    <p:sldId id="279" r:id="rId7"/>
    <p:sldId id="287" r:id="rId8"/>
    <p:sldId id="280" r:id="rId9"/>
    <p:sldId id="285" r:id="rId10"/>
    <p:sldId id="286" r:id="rId11"/>
    <p:sldId id="27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C53F95-697B-4639-8C68-D588199B54F0}" v="20" dt="2024-03-13T00:08:13.620"/>
    <p1510:client id="{E9C0BCDF-56EB-4ECD-8E42-A71CC2B14CB7}" v="61" dt="2024-03-12T23:10:48.3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nis Wu" clId="Web-{E9C0BCDF-56EB-4ECD-8E42-A71CC2B14CB7}"/>
    <pc:docChg chg="addSld delSld modSld">
      <pc:chgData name="Dennis Wu" userId="" providerId="" clId="Web-{E9C0BCDF-56EB-4ECD-8E42-A71CC2B14CB7}" dt="2024-03-12T23:10:48.300" v="61" actId="20577"/>
      <pc:docMkLst>
        <pc:docMk/>
      </pc:docMkLst>
      <pc:sldChg chg="del">
        <pc:chgData name="Dennis Wu" userId="" providerId="" clId="Web-{E9C0BCDF-56EB-4ECD-8E42-A71CC2B14CB7}" dt="2024-03-12T23:00:44.839" v="1"/>
        <pc:sldMkLst>
          <pc:docMk/>
          <pc:sldMk cId="109857222" sldId="256"/>
        </pc:sldMkLst>
      </pc:sldChg>
      <pc:sldChg chg="add">
        <pc:chgData name="Dennis Wu" userId="" providerId="" clId="Web-{E9C0BCDF-56EB-4ECD-8E42-A71CC2B14CB7}" dt="2024-03-12T23:00:43.417" v="0"/>
        <pc:sldMkLst>
          <pc:docMk/>
          <pc:sldMk cId="1543816534" sldId="257"/>
        </pc:sldMkLst>
      </pc:sldChg>
      <pc:sldChg chg="add del">
        <pc:chgData name="Dennis Wu" userId="" providerId="" clId="Web-{E9C0BCDF-56EB-4ECD-8E42-A71CC2B14CB7}" dt="2024-03-12T23:03:06.298" v="13"/>
        <pc:sldMkLst>
          <pc:docMk/>
          <pc:sldMk cId="1568043495" sldId="258"/>
        </pc:sldMkLst>
      </pc:sldChg>
      <pc:sldChg chg="add">
        <pc:chgData name="Dennis Wu" userId="" providerId="" clId="Web-{E9C0BCDF-56EB-4ECD-8E42-A71CC2B14CB7}" dt="2024-03-12T23:01:33.122" v="12"/>
        <pc:sldMkLst>
          <pc:docMk/>
          <pc:sldMk cId="18336117" sldId="276"/>
        </pc:sldMkLst>
      </pc:sldChg>
      <pc:sldChg chg="add">
        <pc:chgData name="Dennis Wu" userId="" providerId="" clId="Web-{E9C0BCDF-56EB-4ECD-8E42-A71CC2B14CB7}" dt="2024-03-12T23:00:57.324" v="5"/>
        <pc:sldMkLst>
          <pc:docMk/>
          <pc:sldMk cId="2518095493" sldId="277"/>
        </pc:sldMkLst>
      </pc:sldChg>
      <pc:sldChg chg="add">
        <pc:chgData name="Dennis Wu" userId="" providerId="" clId="Web-{E9C0BCDF-56EB-4ECD-8E42-A71CC2B14CB7}" dt="2024-03-12T23:01:10.700" v="6"/>
        <pc:sldMkLst>
          <pc:docMk/>
          <pc:sldMk cId="1670959133" sldId="278"/>
        </pc:sldMkLst>
      </pc:sldChg>
      <pc:sldChg chg="add">
        <pc:chgData name="Dennis Wu" userId="" providerId="" clId="Web-{E9C0BCDF-56EB-4ECD-8E42-A71CC2B14CB7}" dt="2024-03-12T23:01:16.887" v="8"/>
        <pc:sldMkLst>
          <pc:docMk/>
          <pc:sldMk cId="3472792165" sldId="279"/>
        </pc:sldMkLst>
      </pc:sldChg>
      <pc:sldChg chg="add">
        <pc:chgData name="Dennis Wu" userId="" providerId="" clId="Web-{E9C0BCDF-56EB-4ECD-8E42-A71CC2B14CB7}" dt="2024-03-12T23:01:25.138" v="10"/>
        <pc:sldMkLst>
          <pc:docMk/>
          <pc:sldMk cId="2342343654" sldId="280"/>
        </pc:sldMkLst>
      </pc:sldChg>
      <pc:sldChg chg="add del">
        <pc:chgData name="Dennis Wu" userId="" providerId="" clId="Web-{E9C0BCDF-56EB-4ECD-8E42-A71CC2B14CB7}" dt="2024-03-12T23:03:07.360" v="14"/>
        <pc:sldMkLst>
          <pc:docMk/>
          <pc:sldMk cId="2484942697" sldId="281"/>
        </pc:sldMkLst>
      </pc:sldChg>
      <pc:sldChg chg="add">
        <pc:chgData name="Dennis Wu" userId="" providerId="" clId="Web-{E9C0BCDF-56EB-4ECD-8E42-A71CC2B14CB7}" dt="2024-03-12T23:00:53.793" v="4"/>
        <pc:sldMkLst>
          <pc:docMk/>
          <pc:sldMk cId="1510449272" sldId="282"/>
        </pc:sldMkLst>
      </pc:sldChg>
      <pc:sldChg chg="add">
        <pc:chgData name="Dennis Wu" userId="" providerId="" clId="Web-{E9C0BCDF-56EB-4ECD-8E42-A71CC2B14CB7}" dt="2024-03-12T23:01:13.887" v="7"/>
        <pc:sldMkLst>
          <pc:docMk/>
          <pc:sldMk cId="2059870234" sldId="283"/>
        </pc:sldMkLst>
      </pc:sldChg>
      <pc:sldChg chg="modSp add">
        <pc:chgData name="Dennis Wu" userId="" providerId="" clId="Web-{E9C0BCDF-56EB-4ECD-8E42-A71CC2B14CB7}" dt="2024-03-12T23:10:48.300" v="61" actId="20577"/>
        <pc:sldMkLst>
          <pc:docMk/>
          <pc:sldMk cId="587154772" sldId="284"/>
        </pc:sldMkLst>
        <pc:spChg chg="mod">
          <ac:chgData name="Dennis Wu" userId="" providerId="" clId="Web-{E9C0BCDF-56EB-4ECD-8E42-A71CC2B14CB7}" dt="2024-03-12T23:10:48.300" v="61" actId="20577"/>
          <ac:spMkLst>
            <pc:docMk/>
            <pc:sldMk cId="587154772" sldId="284"/>
            <ac:spMk id="3" creationId="{65A8C1A9-1128-A34A-BEF5-E5B2EE05B372}"/>
          </ac:spMkLst>
        </pc:spChg>
      </pc:sldChg>
      <pc:sldChg chg="add">
        <pc:chgData name="Dennis Wu" userId="" providerId="" clId="Web-{E9C0BCDF-56EB-4ECD-8E42-A71CC2B14CB7}" dt="2024-03-12T23:01:29.560" v="11"/>
        <pc:sldMkLst>
          <pc:docMk/>
          <pc:sldMk cId="529271519" sldId="285"/>
        </pc:sldMkLst>
      </pc:sldChg>
    </pc:docChg>
  </pc:docChgLst>
  <pc:docChgLst>
    <pc:chgData name="Dennis Wu" clId="Web-{92C53F95-697B-4639-8C68-D588199B54F0}"/>
    <pc:docChg chg="modSld">
      <pc:chgData name="Dennis Wu" userId="" providerId="" clId="Web-{92C53F95-697B-4639-8C68-D588199B54F0}" dt="2024-03-13T00:08:13.620" v="19"/>
      <pc:docMkLst>
        <pc:docMk/>
      </pc:docMkLst>
      <pc:sldChg chg="delSp modSp">
        <pc:chgData name="Dennis Wu" userId="" providerId="" clId="Web-{92C53F95-697B-4639-8C68-D588199B54F0}" dt="2024-03-13T00:05:59.694" v="9"/>
        <pc:sldMkLst>
          <pc:docMk/>
          <pc:sldMk cId="1543816534" sldId="257"/>
        </pc:sldMkLst>
        <pc:spChg chg="mod">
          <ac:chgData name="Dennis Wu" userId="" providerId="" clId="Web-{92C53F95-697B-4639-8C68-D588199B54F0}" dt="2024-03-13T00:05:58.256" v="8" actId="20577"/>
          <ac:spMkLst>
            <pc:docMk/>
            <pc:sldMk cId="1543816534" sldId="257"/>
            <ac:spMk id="3" creationId="{76E1E7B7-753F-A24E-88C6-F8B56829535D}"/>
          </ac:spMkLst>
        </pc:spChg>
        <pc:picChg chg="del">
          <ac:chgData name="Dennis Wu" userId="" providerId="" clId="Web-{92C53F95-697B-4639-8C68-D588199B54F0}" dt="2024-03-13T00:05:59.694" v="9"/>
          <ac:picMkLst>
            <pc:docMk/>
            <pc:sldMk cId="1543816534" sldId="257"/>
            <ac:picMk id="6" creationId="{1A291AD0-261D-5A44-97DA-A5DADF0CD7B5}"/>
          </ac:picMkLst>
        </pc:picChg>
      </pc:sldChg>
      <pc:sldChg chg="addSp delSp modSp">
        <pc:chgData name="Dennis Wu" userId="" providerId="" clId="Web-{92C53F95-697B-4639-8C68-D588199B54F0}" dt="2024-03-13T00:08:13.620" v="19"/>
        <pc:sldMkLst>
          <pc:docMk/>
          <pc:sldMk cId="1510449272" sldId="282"/>
        </pc:sldMkLst>
        <pc:spChg chg="mod">
          <ac:chgData name="Dennis Wu" userId="" providerId="" clId="Web-{92C53F95-697B-4639-8C68-D588199B54F0}" dt="2024-03-13T00:06:45.851" v="14"/>
          <ac:spMkLst>
            <pc:docMk/>
            <pc:sldMk cId="1510449272" sldId="282"/>
            <ac:spMk id="2" creationId="{9ED78EF6-77E4-664B-BA74-1A3325EB03E2}"/>
          </ac:spMkLst>
        </pc:spChg>
        <pc:spChg chg="mod ord">
          <ac:chgData name="Dennis Wu" userId="" providerId="" clId="Web-{92C53F95-697B-4639-8C68-D588199B54F0}" dt="2024-03-13T00:08:13.620" v="19"/>
          <ac:spMkLst>
            <pc:docMk/>
            <pc:sldMk cId="1510449272" sldId="282"/>
            <ac:spMk id="3" creationId="{65A8C1A9-1128-A34A-BEF5-E5B2EE05B372}"/>
          </ac:spMkLst>
        </pc:spChg>
        <pc:spChg chg="add del mod">
          <ac:chgData name="Dennis Wu" userId="" providerId="" clId="Web-{92C53F95-697B-4639-8C68-D588199B54F0}" dt="2024-03-13T00:07:09.149" v="17"/>
          <ac:spMkLst>
            <pc:docMk/>
            <pc:sldMk cId="1510449272" sldId="282"/>
            <ac:spMk id="4" creationId="{EE688869-76E0-36AC-6772-7C3E47B4B6C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91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4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47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3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8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92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8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52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5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8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10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9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883CB-0EB4-304D-94FB-104FC073D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18991"/>
            <a:ext cx="9144000" cy="1766888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 Session 8: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E1E7B7-753F-A24E-88C6-F8B5682953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5346"/>
            <a:ext cx="9144000" cy="631759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Created by Brianna Morris (‘23)</a:t>
            </a:r>
          </a:p>
          <a:p>
            <a:r>
              <a:rPr lang="en-US" sz="2800" dirty="0">
                <a:latin typeface="Times New Roman"/>
                <a:cs typeface="Times New Roman"/>
              </a:rPr>
              <a:t>Edited by Dennis Wu (‘25), Lara Capellino (‘26)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816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ED78EF6-77E4-664B-BA74-1A3325EB03E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72143" y="319489"/>
                <a:ext cx="11647714" cy="1422225"/>
              </a:xfrm>
            </p:spPr>
            <p:txBody>
              <a:bodyPr>
                <a:normAutofit/>
              </a:bodyPr>
              <a:lstStyle/>
              <a:p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(E) If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Sup>
                      <m:sSubSupPr>
                        <m:ctrlP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𝒓𝒙𝒏</m:t>
                        </m:r>
                      </m:sub>
                      <m:sup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bSup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product forms spontaneously at standard temperature and pressure. If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Sup>
                      <m:sSubSupPr>
                        <m:ctrlP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𝒓𝒙𝒏</m:t>
                        </m:r>
                      </m:sub>
                      <m:sup>
                        <m: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bSup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no product is formed.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ED78EF6-77E4-664B-BA74-1A3325EB03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72143" y="319489"/>
                <a:ext cx="11647714" cy="1422225"/>
              </a:xfrm>
              <a:blipFill>
                <a:blip r:embed="rId2"/>
                <a:stretch>
                  <a:fillRect l="-1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F9B253AB-DB9C-859E-BE32-42DFC84ABE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274" y="2165684"/>
            <a:ext cx="5627229" cy="37901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305D012-B240-16C1-3FE8-9759EDC80C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3775" y="2752978"/>
            <a:ext cx="4987683" cy="289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238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34D2E-A21B-4545-8661-4299ED06B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Takeaways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52C57A-98E6-F54F-BF08-2DDD125FB2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9220" y="1690688"/>
                <a:ext cx="11353801" cy="4351338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Activity of a solid is not affected by changes in pressure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Understand the meaning of the reaction quotient and Le Chatelier’s Principle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equilibrium constant is </a:t>
                </a:r>
                <a:r>
                  <a:rPr lang="en-US" sz="32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dependent on pressure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determine spontaneity, opposed to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Sup>
                      <m:sSub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𝑟𝑥𝑛</m:t>
                        </m:r>
                      </m:sub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52C57A-98E6-F54F-BF08-2DDD125FB2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9220" y="1690688"/>
                <a:ext cx="11353801" cy="4351338"/>
              </a:xfrm>
              <a:blipFill>
                <a:blip r:embed="rId2"/>
                <a:stretch>
                  <a:fillRect l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3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78EF6-77E4-664B-BA74-1A3325EB0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43" y="319489"/>
            <a:ext cx="11919858" cy="1422225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The activity of a solid is set to 1 in an equilibrium constant because the pressure above the solid is approximately 1 bar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A8C1A9-1128-A34A-BEF5-E5B2EE05B3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2143" y="1589314"/>
                <a:ext cx="11647714" cy="4615543"/>
              </a:xfrm>
            </p:spPr>
            <p:txBody>
              <a:bodyPr>
                <a:normAutofit fontScale="62500" lnSpcReduction="2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Chemical potential definition: </a:t>
                </a:r>
                <a:r>
                  <a:rPr lang="el-GR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(T, P) = </a:t>
                </a:r>
                <a:r>
                  <a:rPr lang="el-GR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°(T) + RT ln a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essentially measures ratio of effective pressure (pressure in reaction mixture) to pure substance pressure </a:t>
                </a:r>
              </a:p>
              <a:p>
                <a:pPr lvl="2">
                  <a:lnSpc>
                    <a:spcPct val="150000"/>
                  </a:lnSpc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E.g.: under ideal gas, ideal solution assumptions, reference pressure of a volatile liquid is its vapor pressure)</a:t>
                </a:r>
              </a:p>
              <a:p>
                <a:pPr lvl="2">
                  <a:lnSpc>
                    <a:spcPct val="150000"/>
                  </a:lnSpc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But solids are single-phase, forming a heterogeneous reaction medium -&gt; effective pressure IS ref. pressure!</a:t>
                </a:r>
              </a:p>
              <a:p>
                <a:pPr lvl="2">
                  <a:lnSpc>
                    <a:spcPct val="150000"/>
                  </a:lnSpc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Thus 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𝑒𝑓𝑓𝑒𝑐𝑡𝑖𝑣𝑒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𝑝𝑟𝑒𝑠𝑠𝑢𝑟𝑒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𝑟𝑒𝑓𝑒𝑟𝑒𝑛𝑐𝑒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𝑝𝑟𝑒𝑠𝑠𝑢𝑟𝑒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at low enough pressures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sz="3200" b="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At larger pressures? Analyze with relationship: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𝜕</m:t>
                                </m:r>
                                <m:r>
                                  <a:rPr lang="el-GR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𝜇</m:t>
                                </m:r>
                              </m:num>
                              <m:den>
                                <m:r>
                                  <a:rPr lang="en-US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𝜕</m:t>
                                </m:r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𝑅𝑇</m:t>
                        </m:r>
                        <m:d>
                          <m:d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𝜕</m:t>
                                </m:r>
                                <m:func>
                                  <m:func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32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𝑎</m:t>
                                    </m:r>
                                  </m:e>
                                </m:func>
                              </m:num>
                              <m:den>
                                <m:r>
                                  <a:rPr lang="en-US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𝜕</m:t>
                                </m:r>
                                <m:r>
                                  <a:rPr lang="en-US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</m:acc>
                  </m:oMath>
                </a14:m>
                <a:r>
                  <a:rPr lang="en-US" sz="3200" b="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</m:acc>
                  </m:oMath>
                </a14:m>
                <a:r>
                  <a:rPr lang="en-US" sz="3200" b="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s</a:t>
                </a:r>
                <a:r>
                  <a:rPr lang="en-US" sz="32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mall for solids and liquids</a:t>
                </a:r>
              </a:p>
              <a:p>
                <a:pPr lvl="2">
                  <a:lnSpc>
                    <a:spcPct val="150000"/>
                  </a:lnSpc>
                </a:pPr>
                <a:r>
                  <a:rPr lang="en-US" sz="28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Therefore, even when pressure deviates greatly from 1 bar (P&lt;100 bar!), a undergoes negligible deviation, and a=1 remains valid. The reasoning in (A) is incorrect.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Statement is </a:t>
                </a:r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false!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A8C1A9-1128-A34A-BEF5-E5B2EE05B3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2143" y="1589314"/>
                <a:ext cx="11647714" cy="4615543"/>
              </a:xfrm>
              <a:blipFill>
                <a:blip r:embed="rId2"/>
                <a:stretch>
                  <a:fillRect l="-654" r="-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809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210B6B-B23A-CBCC-DEBD-444F8F53F1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FCC64FEB-E808-7D12-BB2F-EF12948FBBC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72143" y="319489"/>
                <a:ext cx="11647714" cy="1422225"/>
              </a:xfrm>
            </p:spPr>
            <p:txBody>
              <a:bodyPr>
                <a:normAutofit/>
              </a:bodyPr>
              <a:lstStyle/>
              <a:p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(B) A chemical reaction such as A(g)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↔</m:t>
                    </m:r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B(g) cannot reach 100% conversion, even if the reaction is strongly exothermic.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FCC64FEB-E808-7D12-BB2F-EF12948FBB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72143" y="319489"/>
                <a:ext cx="11647714" cy="1422225"/>
              </a:xfrm>
              <a:blipFill>
                <a:blip r:embed="rId2"/>
                <a:stretch>
                  <a:fillRect l="-1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731771-0043-B2C0-DC75-71387EEE7E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2143" y="1589314"/>
                <a:ext cx="11647714" cy="4615543"/>
              </a:xfrm>
            </p:spPr>
            <p:txBody>
              <a:bodyPr>
                <a:normAutofit fontScale="92500" lnSpcReduction="2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Reaction quotient: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100% conversion: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thus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𝑅𝑇𝑙𝑛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→∞</m:t>
                    </m:r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According to </a:t>
                </a:r>
                <a:r>
                  <a:rPr lang="en-US" sz="32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 Chatelier’s Principle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 reaction will reverse and convert B to A because Q &gt; Keq</a:t>
                </a: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=∆</m:t>
                    </m:r>
                    <m:sSubSup>
                      <m:sSub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𝑟𝑥𝑛</m:t>
                        </m:r>
                      </m:sub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b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𝑅𝑇𝑙𝑛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=∞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non-spontaneous process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Statement is </a:t>
                </a:r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true!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731771-0043-B2C0-DC75-71387EEE7E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2143" y="1589314"/>
                <a:ext cx="11647714" cy="4615543"/>
              </a:xfrm>
              <a:blipFill>
                <a:blip r:embed="rId3"/>
                <a:stretch>
                  <a:fillRect l="-1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569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ED78EF6-77E4-664B-BA74-1A3325EB03E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72143" y="319489"/>
                <a:ext cx="11647714" cy="1422225"/>
              </a:xfrm>
            </p:spPr>
            <p:txBody>
              <a:bodyPr>
                <a:normAutofit/>
              </a:bodyPr>
              <a:lstStyle/>
              <a:p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(C) A chemical reaction such as A(s)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↔</m:t>
                    </m:r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B(g) + C(g) cannot reach 100% conversion, even if the reaction is strongly exothermic.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ED78EF6-77E4-664B-BA74-1A3325EB03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72143" y="319489"/>
                <a:ext cx="11647714" cy="1422225"/>
              </a:xfrm>
              <a:blipFill>
                <a:blip r:embed="rId2"/>
                <a:stretch>
                  <a:fillRect l="-1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A8C1A9-1128-A34A-BEF5-E5B2EE05B3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2143" y="1750464"/>
                <a:ext cx="11647714" cy="4615543"/>
              </a:xfrm>
            </p:spPr>
            <p:txBody>
              <a:bodyPr>
                <a:normAutofit fontScale="85000" lnSpcReduction="1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Reaction quotient: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  <m:r>
                      <a:rPr lang="en-US" sz="36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activity of solid A will initially be 1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 solid A reacts, and mass decreases, the activity will also decrease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will prohibit the reaction from reaching 100% conversion 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Statement must be </a:t>
                </a:r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true?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A8C1A9-1128-A34A-BEF5-E5B2EE05B3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2143" y="1750464"/>
                <a:ext cx="11647714" cy="4615543"/>
              </a:xfrm>
              <a:blipFill>
                <a:blip r:embed="rId3"/>
                <a:stretch>
                  <a:fillRect l="-10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095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ED78EF6-77E4-664B-BA74-1A3325EB03E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72143" y="319489"/>
                <a:ext cx="11647714" cy="1422225"/>
              </a:xfrm>
            </p:spPr>
            <p:txBody>
              <a:bodyPr>
                <a:normAutofit/>
              </a:bodyPr>
              <a:lstStyle/>
              <a:p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(C) A chemical reaction such as A(s)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↔</m:t>
                    </m:r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B(g) + C(g) cannot reach 100% conversion, even if the reaction is strongly exothermic.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ED78EF6-77E4-664B-BA74-1A3325EB03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72143" y="319489"/>
                <a:ext cx="11647714" cy="1422225"/>
              </a:xfrm>
              <a:blipFill>
                <a:blip r:embed="rId2"/>
                <a:stretch>
                  <a:fillRect l="-1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A8C1A9-1128-A34A-BEF5-E5B2EE05B3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2143" y="1741714"/>
                <a:ext cx="11647714" cy="4615543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Reaction quotient: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  <m:r>
                      <a:rPr lang="en-US" sz="36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activity of solid A will initially be 1 (from part A)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activity of solid A will remain 1 because compound A will still be defined as a solid within its last few hundred molecules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 is possible to reach 100% conversion by consuming almost all of A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Statement is false!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A8C1A9-1128-A34A-BEF5-E5B2EE05B3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2143" y="1741714"/>
                <a:ext cx="11647714" cy="4615543"/>
              </a:xfrm>
              <a:blipFill>
                <a:blip r:embed="rId3"/>
                <a:stretch>
                  <a:fillRect l="-1152" r="-471" b="-2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987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78EF6-77E4-664B-BA74-1A3325EB0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768" y="757002"/>
            <a:ext cx="11173899" cy="1422225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(D) In lecture, it was shown that the extent of the reaction at equilibrium changes when the pressure changes (at constant temperature). Therefore, the equilibrium constant is a function of pressure.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8C1A9-1128-A34A-BEF5-E5B2EE05B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3" y="2485068"/>
            <a:ext cx="11647714" cy="40534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extent of the reaction changes when pressure changes, the partial pressures of each compound will also change 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Thus, the equilibrium constant is a function of pressure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must be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true?</a:t>
            </a:r>
          </a:p>
        </p:txBody>
      </p:sp>
    </p:spTree>
    <p:extLst>
      <p:ext uri="{BB962C8B-B14F-4D97-AF65-F5344CB8AC3E}">
        <p14:creationId xmlns:p14="http://schemas.microsoft.com/office/powerpoint/2010/main" val="347279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78EF6-77E4-664B-BA74-1A3325EB0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768" y="757002"/>
            <a:ext cx="11173899" cy="1422225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(D) In lecture, it was shown that the extent of the reaction at equilibrium changes when the pressure changes (at constant temperature). Therefore, the equilibrium constant is a function of pressure.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8C1A9-1128-A34A-BEF5-E5B2EE05B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3" y="2485068"/>
            <a:ext cx="11647714" cy="405344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5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the partial pressures change, these change according to Keq </a:t>
            </a:r>
          </a:p>
          <a:p>
            <a:pPr>
              <a:lnSpc>
                <a:spcPct val="125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equilibrium constant is a ratio of rate constants between the forward and reverse reactions</a:t>
            </a:r>
          </a:p>
          <a:p>
            <a:pPr lvl="1">
              <a:lnSpc>
                <a:spcPct val="125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variables that affect the rate constants can affect the equilibrium constant (Ex. Temperature)</a:t>
            </a:r>
          </a:p>
          <a:p>
            <a:pPr lvl="1">
              <a:lnSpc>
                <a:spcPct val="125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the equilibrium constant is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function of pressure</a:t>
            </a:r>
          </a:p>
          <a:p>
            <a:pPr lvl="1">
              <a:lnSpc>
                <a:spcPct val="125000"/>
              </a:lnSpc>
            </a:pPr>
            <a:r>
              <a:rPr lang="en-US" sz="2800" dirty="0">
                <a:latin typeface="Times New Roman"/>
                <a:cs typeface="Times New Roman"/>
              </a:rPr>
              <a:t>Pressure can change position of equilibrium, but not the value of the constant itself</a:t>
            </a:r>
          </a:p>
          <a:p>
            <a:pPr>
              <a:lnSpc>
                <a:spcPct val="125000"/>
              </a:lnSpc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statement is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false!</a:t>
            </a:r>
          </a:p>
          <a:p>
            <a:pPr lvl="1">
              <a:lnSpc>
                <a:spcPct val="150000"/>
              </a:lnSpc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789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ED78EF6-77E4-664B-BA74-1A3325EB03E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72143" y="319489"/>
                <a:ext cx="11647714" cy="1422225"/>
              </a:xfrm>
            </p:spPr>
            <p:txBody>
              <a:bodyPr>
                <a:normAutofit/>
              </a:bodyPr>
              <a:lstStyle/>
              <a:p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(E) If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Sup>
                      <m:sSubSupPr>
                        <m:ctrlP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𝒓𝒙𝒏</m:t>
                        </m:r>
                      </m:sub>
                      <m:sup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bSup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product forms spontaneously at standard temperature and pressure. If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Sup>
                      <m:sSubSupPr>
                        <m:ctrlP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𝒓𝒙𝒏</m:t>
                        </m:r>
                      </m:sub>
                      <m:sup>
                        <m: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bSup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no product is formed.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ED78EF6-77E4-664B-BA74-1A3325EB03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72143" y="319489"/>
                <a:ext cx="11647714" cy="1422225"/>
              </a:xfrm>
              <a:blipFill>
                <a:blip r:embed="rId2"/>
                <a:stretch>
                  <a:fillRect l="-1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8C1A9-1128-A34A-BEF5-E5B2EE05B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3" y="1741714"/>
            <a:ext cx="11647714" cy="4615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key indicator for spontaneity is Gibbs free energy</a:t>
            </a:r>
          </a:p>
          <a:p>
            <a:pPr lvl="1"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Gibbs free energy is negative, then the process is spontaneous</a:t>
            </a:r>
          </a:p>
          <a:p>
            <a:pPr lvl="1"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Gibbs free energy is positive, then the process is not spontaneous and no product will form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statements must be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true?</a:t>
            </a:r>
          </a:p>
        </p:txBody>
      </p:sp>
    </p:spTree>
    <p:extLst>
      <p:ext uri="{BB962C8B-B14F-4D97-AF65-F5344CB8AC3E}">
        <p14:creationId xmlns:p14="http://schemas.microsoft.com/office/powerpoint/2010/main" val="234234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ED78EF6-77E4-664B-BA74-1A3325EB03E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72143" y="319489"/>
                <a:ext cx="11647714" cy="1422225"/>
              </a:xfrm>
            </p:spPr>
            <p:txBody>
              <a:bodyPr>
                <a:normAutofit/>
              </a:bodyPr>
              <a:lstStyle/>
              <a:p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(E) If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Sup>
                      <m:sSubSupPr>
                        <m:ctrlP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𝒓𝒙𝒏</m:t>
                        </m:r>
                      </m:sub>
                      <m:sup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bSup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product forms spontaneously at standard temperature and pressure. If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Sup>
                      <m:sSubSupPr>
                        <m:ctrlP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𝒓𝒙𝒏</m:t>
                        </m:r>
                      </m:sub>
                      <m:sup>
                        <m: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bSup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no product is formed.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ED78EF6-77E4-664B-BA74-1A3325EB03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72143" y="319489"/>
                <a:ext cx="11647714" cy="1422225"/>
              </a:xfrm>
              <a:blipFill>
                <a:blip r:embed="rId2"/>
                <a:stretch>
                  <a:fillRect l="-1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A8C1A9-1128-A34A-BEF5-E5B2EE05B3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2143" y="1741714"/>
                <a:ext cx="11647714" cy="4615543"/>
              </a:xfrm>
            </p:spPr>
            <p:txBody>
              <a:bodyPr>
                <a:normAutofit lnSpcReduction="1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key indicator for spontaneity is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Sup>
                      <m:sSubSupPr>
                        <m:ctrlP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𝑟𝑥𝑛</m:t>
                        </m:r>
                      </m:sub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bSup>
                  </m:oMath>
                </a14:m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Sup>
                      <m:sSub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𝑟𝑥𝑛</m:t>
                        </m:r>
                      </m:sub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does not account for the entropy of mixing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Sup>
                      <m:sSub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𝑟𝑥𝑛</m:t>
                        </m:r>
                      </m:sub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negative, then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must also be negative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Sup>
                      <m:sSub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𝑟𝑥𝑛</m:t>
                        </m:r>
                      </m:sub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positive,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could be positive or negative depending on the magnitude of the entropy of mixing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 statement is</a:t>
                </a:r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true,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second statement</a:t>
                </a:r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false!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A8C1A9-1128-A34A-BEF5-E5B2EE05B3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2143" y="1741714"/>
                <a:ext cx="11647714" cy="4615543"/>
              </a:xfrm>
              <a:blipFill>
                <a:blip r:embed="rId3"/>
                <a:stretch>
                  <a:fillRect l="-1466" b="-44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927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233</TotalTime>
  <Words>892</Words>
  <Application>Microsoft Macintosh PowerPoint</Application>
  <PresentationFormat>Widescreen</PresentationFormat>
  <Paragraphs>58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Office 2013 - 2022 Theme</vt:lpstr>
      <vt:lpstr>Equation.3</vt:lpstr>
      <vt:lpstr>Calculation Session 8: Exercise 10</vt:lpstr>
      <vt:lpstr>(A) The activity of a solid is set to 1 in an equilibrium constant because the pressure above the solid is approximately 1 bar</vt:lpstr>
      <vt:lpstr>(B) A chemical reaction such as A(g) ↔ B(g) cannot reach 100% conversion, even if the reaction is strongly exothermic.</vt:lpstr>
      <vt:lpstr>(C) A chemical reaction such as A(s) ↔ B(g) + C(g) cannot reach 100% conversion, even if the reaction is strongly exothermic.</vt:lpstr>
      <vt:lpstr>(C) A chemical reaction such as A(s) ↔ B(g) + C(g) cannot reach 100% conversion, even if the reaction is strongly exothermic.</vt:lpstr>
      <vt:lpstr>(D) In lecture, it was shown that the extent of the reaction at equilibrium changes when the pressure changes (at constant temperature). Therefore, the equilibrium constant is a function of pressure.</vt:lpstr>
      <vt:lpstr>(D) In lecture, it was shown that the extent of the reaction at equilibrium changes when the pressure changes (at constant temperature). Therefore, the equilibrium constant is a function of pressure.</vt:lpstr>
      <vt:lpstr>(E) If ∆G_rxn^0&lt;0, product forms spontaneously at standard temperature and pressure. If ∆G_rxn^0&gt;0, no product is formed.</vt:lpstr>
      <vt:lpstr>(E) If ∆G_rxn^0&lt;0, product forms spontaneously at standard temperature and pressure. If ∆G_rxn^0&gt;0, no product is formed.</vt:lpstr>
      <vt:lpstr>(E) If ∆G_rxn^0&lt;0, product forms spontaneously at standard temperature and pressure. If ∆G_rxn^0&gt;0, no product is formed.</vt:lpstr>
      <vt:lpstr>Main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Lara Capellino</cp:lastModifiedBy>
  <cp:revision>38</cp:revision>
  <dcterms:created xsi:type="dcterms:W3CDTF">2024-03-12T22:59:03Z</dcterms:created>
  <dcterms:modified xsi:type="dcterms:W3CDTF">2025-03-10T20:29:56Z</dcterms:modified>
</cp:coreProperties>
</file>