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2" r:id="rId3"/>
    <p:sldId id="273" r:id="rId4"/>
    <p:sldId id="276" r:id="rId5"/>
    <p:sldId id="277" r:id="rId6"/>
    <p:sldId id="274" r:id="rId7"/>
    <p:sldId id="275" r:id="rId8"/>
    <p:sldId id="278" r:id="rId9"/>
    <p:sldId id="279" r:id="rId10"/>
    <p:sldId id="280" r:id="rId11"/>
    <p:sldId id="281" r:id="rId12"/>
    <p:sldId id="282" r:id="rId13"/>
    <p:sldId id="283" r:id="rId14"/>
    <p:sldId id="28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A3CD"/>
    <a:srgbClr val="9BBF9C"/>
    <a:srgbClr val="FF9999"/>
    <a:srgbClr val="FFCC99"/>
    <a:srgbClr val="FF99CC"/>
    <a:srgbClr val="9AA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E0D6CA-2878-46ED-AEA0-C6DFF3187FD6}" v="32" dt="2025-03-12T03:34:52.1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3" autoAdjust="0"/>
    <p:restoredTop sz="94660"/>
  </p:normalViewPr>
  <p:slideViewPr>
    <p:cSldViewPr snapToGrid="0">
      <p:cViewPr varScale="1">
        <p:scale>
          <a:sx n="98" d="100"/>
          <a:sy n="98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ng Chen" userId="DZLcuY9YPMhanMbPtVCvwMSuJuUu9pg+hknkFIasg8E=" providerId="None" clId="Web-{F2E0D6CA-2878-46ED-AEA0-C6DFF3187FD6}"/>
    <pc:docChg chg="addSld delSld modSld sldOrd">
      <pc:chgData name="Kong Chen" userId="DZLcuY9YPMhanMbPtVCvwMSuJuUu9pg+hknkFIasg8E=" providerId="None" clId="Web-{F2E0D6CA-2878-46ED-AEA0-C6DFF3187FD6}" dt="2025-03-12T03:34:52.152" v="27"/>
      <pc:docMkLst>
        <pc:docMk/>
      </pc:docMkLst>
      <pc:sldChg chg="addSp modSp">
        <pc:chgData name="Kong Chen" userId="DZLcuY9YPMhanMbPtVCvwMSuJuUu9pg+hknkFIasg8E=" providerId="None" clId="Web-{F2E0D6CA-2878-46ED-AEA0-C6DFF3187FD6}" dt="2025-03-12T03:31:43.092" v="25" actId="1076"/>
        <pc:sldMkLst>
          <pc:docMk/>
          <pc:sldMk cId="2442916016" sldId="270"/>
        </pc:sldMkLst>
        <pc:picChg chg="mod">
          <ac:chgData name="Kong Chen" userId="DZLcuY9YPMhanMbPtVCvwMSuJuUu9pg+hknkFIasg8E=" providerId="None" clId="Web-{F2E0D6CA-2878-46ED-AEA0-C6DFF3187FD6}" dt="2025-03-12T03:28:36.733" v="0" actId="1076"/>
          <ac:picMkLst>
            <pc:docMk/>
            <pc:sldMk cId="2442916016" sldId="270"/>
            <ac:picMk id="4" creationId="{3462E5F1-55AC-DAC2-28D0-F0DE0BD146DC}"/>
          </ac:picMkLst>
        </pc:picChg>
        <pc:picChg chg="add mod">
          <ac:chgData name="Kong Chen" userId="DZLcuY9YPMhanMbPtVCvwMSuJuUu9pg+hknkFIasg8E=" providerId="None" clId="Web-{F2E0D6CA-2878-46ED-AEA0-C6DFF3187FD6}" dt="2025-03-12T03:28:42.233" v="2" actId="1076"/>
          <ac:picMkLst>
            <pc:docMk/>
            <pc:sldMk cId="2442916016" sldId="270"/>
            <ac:picMk id="5" creationId="{A28D7D28-DC5F-BCA4-1F8E-C005BE6E59ED}"/>
          </ac:picMkLst>
        </pc:picChg>
        <pc:picChg chg="add mod">
          <ac:chgData name="Kong Chen" userId="DZLcuY9YPMhanMbPtVCvwMSuJuUu9pg+hknkFIasg8E=" providerId="None" clId="Web-{F2E0D6CA-2878-46ED-AEA0-C6DFF3187FD6}" dt="2025-03-12T03:30:27.561" v="23" actId="1076"/>
          <ac:picMkLst>
            <pc:docMk/>
            <pc:sldMk cId="2442916016" sldId="270"/>
            <ac:picMk id="6" creationId="{40CA461B-0B82-1C88-B3D9-143F10CC7475}"/>
          </ac:picMkLst>
        </pc:picChg>
        <pc:picChg chg="add mod">
          <ac:chgData name="Kong Chen" userId="DZLcuY9YPMhanMbPtVCvwMSuJuUu9pg+hknkFIasg8E=" providerId="None" clId="Web-{F2E0D6CA-2878-46ED-AEA0-C6DFF3187FD6}" dt="2025-03-12T03:31:43.092" v="25" actId="1076"/>
          <ac:picMkLst>
            <pc:docMk/>
            <pc:sldMk cId="2442916016" sldId="270"/>
            <ac:picMk id="7" creationId="{CF5F39EC-6E22-6B43-5F2D-3C644D4B59C8}"/>
          </ac:picMkLst>
        </pc:picChg>
        <pc:picChg chg="add mod">
          <ac:chgData name="Kong Chen" userId="DZLcuY9YPMhanMbPtVCvwMSuJuUu9pg+hknkFIasg8E=" providerId="None" clId="Web-{F2E0D6CA-2878-46ED-AEA0-C6DFF3187FD6}" dt="2025-03-12T03:30:29.186" v="24" actId="1076"/>
          <ac:picMkLst>
            <pc:docMk/>
            <pc:sldMk cId="2442916016" sldId="270"/>
            <ac:picMk id="8" creationId="{0584DCA3-57D1-CF47-0B30-CA480C6D9F65}"/>
          </ac:picMkLst>
        </pc:picChg>
      </pc:sldChg>
      <pc:sldChg chg="ord">
        <pc:chgData name="Kong Chen" userId="DZLcuY9YPMhanMbPtVCvwMSuJuUu9pg+hknkFIasg8E=" providerId="None" clId="Web-{F2E0D6CA-2878-46ED-AEA0-C6DFF3187FD6}" dt="2025-03-12T03:34:49.121" v="26"/>
        <pc:sldMkLst>
          <pc:docMk/>
          <pc:sldMk cId="3745017872" sldId="276"/>
        </pc:sldMkLst>
      </pc:sldChg>
      <pc:sldChg chg="ord">
        <pc:chgData name="Kong Chen" userId="DZLcuY9YPMhanMbPtVCvwMSuJuUu9pg+hknkFIasg8E=" providerId="None" clId="Web-{F2E0D6CA-2878-46ED-AEA0-C6DFF3187FD6}" dt="2025-03-12T03:34:52.152" v="27"/>
        <pc:sldMkLst>
          <pc:docMk/>
          <pc:sldMk cId="3191127584" sldId="277"/>
        </pc:sldMkLst>
      </pc:sldChg>
      <pc:sldChg chg="add del replId">
        <pc:chgData name="Kong Chen" userId="DZLcuY9YPMhanMbPtVCvwMSuJuUu9pg+hknkFIasg8E=" providerId="None" clId="Web-{F2E0D6CA-2878-46ED-AEA0-C6DFF3187FD6}" dt="2025-03-12T03:29:57.749" v="15"/>
        <pc:sldMkLst>
          <pc:docMk/>
          <pc:sldMk cId="4233655452" sldId="285"/>
        </pc:sldMkLst>
      </pc:sldChg>
      <pc:sldChg chg="add del replId">
        <pc:chgData name="Kong Chen" userId="DZLcuY9YPMhanMbPtVCvwMSuJuUu9pg+hknkFIasg8E=" providerId="None" clId="Web-{F2E0D6CA-2878-46ED-AEA0-C6DFF3187FD6}" dt="2025-03-12T03:29:55.827" v="14"/>
        <pc:sldMkLst>
          <pc:docMk/>
          <pc:sldMk cId="797100250" sldId="28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25B1C-A826-4B76-5E25-288975F1C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FC9D4-D081-3AB2-DDBA-CE28C1B3C9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2EA60-CD3D-11A7-475A-C721495BE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12DB-F0C5-41C3-A319-967883CD16D1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31CC4-6466-B016-CC82-2BBADAAD2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0AEFF-1C96-8D43-9334-D442A7285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06E8-BA79-4968-9DA8-9BEA15A01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9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2FF06-0194-5F80-8630-825F71CA0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C33AB4-7A9D-F079-110D-C9D026695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7E3B5-2AD0-F883-D50C-CA86193F4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12DB-F0C5-41C3-A319-967883CD16D1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A5EF7-AEF5-0603-A447-3FBA6E16C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57512-79E3-8F58-629F-6714E7BBF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06E8-BA79-4968-9DA8-9BEA15A01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0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4BD201-0935-B096-B58A-127B886FB0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9F715C-7065-759C-53B2-965A2056A8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A76CE-E495-C5B5-C81E-4DBF512AA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12DB-F0C5-41C3-A319-967883CD16D1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70182-2D38-FBF6-C9ED-1EFD28201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66FBB-292D-EC9F-6F92-BF9E7FDA8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06E8-BA79-4968-9DA8-9BEA15A01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1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E8153-1805-A7F2-45D4-4EB150D7A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75F1C-C22B-B111-ABFF-632989330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80549-FF64-2EFA-D358-33763AC4F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12DB-F0C5-41C3-A319-967883CD16D1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2C1A0-116C-B40B-9DE9-0A931B64D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3B759-36CB-8936-37DF-34FFF59A7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06E8-BA79-4968-9DA8-9BEA15A01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3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0B48A-C2C2-2084-2378-AA99B91F7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C17A5-4CB0-E632-2F2C-767A0A096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4505D-29E7-36E6-A0AA-883F5D923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12DB-F0C5-41C3-A319-967883CD16D1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90BCA-0D0B-589D-3AB6-CAD80CBA7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CB307-FB7B-7EBD-F1CF-BA0527302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06E8-BA79-4968-9DA8-9BEA15A01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49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C0398-275B-5C18-B47A-0BF7D486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FFCEF-C89A-9089-D0EA-37D2EFD3EE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1F4598-A0FF-C9EF-D310-12C94454C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A101A-DCAC-A326-7AC2-0BEFF2252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12DB-F0C5-41C3-A319-967883CD16D1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73234-E121-D3DD-8CF9-2762F56DF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4140B3-95AB-4B36-6E0B-CAC921078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06E8-BA79-4968-9DA8-9BEA15A01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36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15BD8-B64C-F929-0BA3-5A8F277B4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6E999-A8CE-BC94-2177-3C1E39831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195251-A3FE-1489-5515-C534D2437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F8E376-665C-6F7E-D5CC-A600062FF8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02DCB2-CD18-70A1-E94A-F34CB30BB0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95FEFF-1309-E944-8BBD-E7A44586F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12DB-F0C5-41C3-A319-967883CD16D1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74900D-E93C-2AB6-963C-ED07FF321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2E929B-2113-E324-6487-886AFA16F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06E8-BA79-4968-9DA8-9BEA15A01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1D0F3-C6EC-5F5F-400E-C2CEDF798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80E93-9D6E-AD2E-B132-5BF72F7C8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12DB-F0C5-41C3-A319-967883CD16D1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4E849-173F-6334-8C29-454949F6F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5C9DE2-2EEF-73E6-AF5F-C6AA00720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06E8-BA79-4968-9DA8-9BEA15A01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1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F02204-B8BC-1AAE-A9F7-69C07B72D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12DB-F0C5-41C3-A319-967883CD16D1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F5E167-A3DE-3B54-B476-6CD78B64E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FDFCAC-972A-30EE-2270-E71C6890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06E8-BA79-4968-9DA8-9BEA15A01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5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4119C-5647-252A-8BD9-630F117DC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1DDB4-4B40-085C-4ED5-595D04792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3297CC-713E-17CF-B5B4-081EACC0A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08DE0F-986C-1493-3FD8-3940F29AD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12DB-F0C5-41C3-A319-967883CD16D1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A537C-5CED-25A9-752B-F5ED56957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065B0C-A1A1-7AE3-1514-61773ACBF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06E8-BA79-4968-9DA8-9BEA15A01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2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4C1F2-3EC6-716A-031D-DE6B110D8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E9F65E-873B-3C4C-6852-F0F87B978F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079DF9-6529-C060-ED8E-34CF00FB5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444D8-8114-DC5A-C2AC-D6B4D5613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12DB-F0C5-41C3-A319-967883CD16D1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F4D13C-1EEE-7D21-9DA6-8ABE02F5B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02D7D-6375-BE3C-B120-5917EAEE5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06E8-BA79-4968-9DA8-9BEA15A01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5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5B8359-72A0-9EEB-9DC4-C10687F19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477EA-356C-9953-76FB-596DCC04B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20975-9B05-8A34-7824-7C56BE990D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812DB-F0C5-41C3-A319-967883CD16D1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3C6F5-FDAA-ECB1-4E6C-5F0B00000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D2FDD-116D-F825-F7E5-2B93A6D349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906E8-BA79-4968-9DA8-9BEA15A01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7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33F63-A2A6-E25C-AF12-8A3F1F0DC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9333"/>
            <a:ext cx="9144000" cy="1930400"/>
          </a:xfrm>
        </p:spPr>
        <p:txBody>
          <a:bodyPr/>
          <a:lstStyle/>
          <a:p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 Session 8</a:t>
            </a:r>
            <a:b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11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C57418-D601-75AC-01B5-F7127A1D7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75933"/>
            <a:ext cx="9144000" cy="1422400"/>
          </a:xfrm>
        </p:spPr>
        <p:txBody>
          <a:bodyPr/>
          <a:lstStyle/>
          <a:p>
            <a:r>
              <a:rPr lang="en-US" dirty="0"/>
              <a:t>Created by Kaleigh Soucy (‘23)</a:t>
            </a:r>
          </a:p>
          <a:p>
            <a:r>
              <a:rPr lang="en-US" dirty="0"/>
              <a:t>Edited by Ashlyn Dumaw (‘25)</a:t>
            </a:r>
          </a:p>
          <a:p>
            <a:r>
              <a:rPr lang="en-US" dirty="0"/>
              <a:t>Kong Chen (‘26)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62E5F1-55AC-DAC2-28D0-F0DE0BD146D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7605"/>
          <a:stretch/>
        </p:blipFill>
        <p:spPr>
          <a:xfrm>
            <a:off x="322527" y="3426883"/>
            <a:ext cx="3679296" cy="3031558"/>
          </a:xfrm>
          <a:prstGeom prst="rect">
            <a:avLst/>
          </a:prstGeom>
        </p:spPr>
      </p:pic>
      <p:pic>
        <p:nvPicPr>
          <p:cNvPr id="5" name="Picture 4" descr="A child sitting in a chair&#10;&#10;AI-generated content may be incorrect.">
            <a:extLst>
              <a:ext uri="{FF2B5EF4-FFF2-40B4-BE49-F238E27FC236}">
                <a16:creationId xmlns:a16="http://schemas.microsoft.com/office/drawing/2014/main" id="{A28D7D28-DC5F-BCA4-1F8E-C005BE6E59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3950" y="3250692"/>
            <a:ext cx="2743200" cy="3099816"/>
          </a:xfrm>
          <a:prstGeom prst="rect">
            <a:avLst/>
          </a:prstGeom>
        </p:spPr>
      </p:pic>
      <p:pic>
        <p:nvPicPr>
          <p:cNvPr id="6" name="Picture 5" descr="A diagram of a green and yellow egg&#10;&#10;AI-generated content may be incorrect.">
            <a:extLst>
              <a:ext uri="{FF2B5EF4-FFF2-40B4-BE49-F238E27FC236}">
                <a16:creationId xmlns:a16="http://schemas.microsoft.com/office/drawing/2014/main" id="{40CA461B-0B82-1C88-B3D9-143F10CC74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3400" y="3976688"/>
            <a:ext cx="1181100" cy="1447800"/>
          </a:xfrm>
          <a:prstGeom prst="rect">
            <a:avLst/>
          </a:prstGeom>
        </p:spPr>
      </p:pic>
      <p:pic>
        <p:nvPicPr>
          <p:cNvPr id="7" name="Picture 6" descr="A diagram of a molecule&#10;&#10;AI-generated content may be incorrect.">
            <a:extLst>
              <a:ext uri="{FF2B5EF4-FFF2-40B4-BE49-F238E27FC236}">
                <a16:creationId xmlns:a16="http://schemas.microsoft.com/office/drawing/2014/main" id="{CF5F39EC-6E22-6B43-5F2D-3C644D4B59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17731" y="5419604"/>
            <a:ext cx="952500" cy="1323975"/>
          </a:xfrm>
          <a:prstGeom prst="rect">
            <a:avLst/>
          </a:prstGeom>
        </p:spPr>
      </p:pic>
      <p:pic>
        <p:nvPicPr>
          <p:cNvPr id="8" name="Picture 7" descr="A diagram of a diagram of a diagram of a diagram of a diagram of a diagram of a diagram of a diagram of a diagram of a diagram of a diagram of a diagram of a diagram of&#10;&#10;AI-generated content may be incorrect.">
            <a:extLst>
              <a:ext uri="{FF2B5EF4-FFF2-40B4-BE49-F238E27FC236}">
                <a16:creationId xmlns:a16="http://schemas.microsoft.com/office/drawing/2014/main" id="{0584DCA3-57D1-CF47-0B30-CA480C6D9F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39463" y="4014788"/>
            <a:ext cx="108585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916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A029D45-AA62-535B-D233-8446B551B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428" y="237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Looking at the reactions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544737EB-D800-417C-4444-050E505346C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67243" y="1454500"/>
                <a:ext cx="4711485" cy="519024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A)  </a:t>
                </a:r>
                <a:r>
                  <a:rPr lang="en-US" dirty="0">
                    <a:solidFill>
                      <a:srgbClr val="9AAFDA"/>
                    </a:solidFill>
                  </a:rPr>
                  <a:t>Flat line</a:t>
                </a:r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B)  </a:t>
                </a:r>
                <a:r>
                  <a:rPr lang="en-US" dirty="0">
                    <a:solidFill>
                      <a:schemeClr val="tx1"/>
                    </a:solidFill>
                  </a:rPr>
                  <a:t>Positive slope,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C)  </a:t>
                </a:r>
                <a:r>
                  <a:rPr lang="en-US" dirty="0">
                    <a:solidFill>
                      <a:schemeClr val="tx1"/>
                    </a:solidFill>
                  </a:rPr>
                  <a:t>Positive slope,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≪0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D)  </a:t>
                </a:r>
                <a:r>
                  <a:rPr lang="en-US" dirty="0">
                    <a:solidFill>
                      <a:schemeClr val="tx1"/>
                    </a:solidFill>
                  </a:rPr>
                  <a:t>Negative slope,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E)  </a:t>
                </a:r>
                <a:r>
                  <a:rPr lang="en-US" dirty="0">
                    <a:solidFill>
                      <a:srgbClr val="FFCC99"/>
                    </a:solidFill>
                  </a:rPr>
                  <a:t>Flat line,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CC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solidFill>
                              <a:srgbClr val="FFCC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CC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rgbClr val="FFCC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i="1">
                        <a:solidFill>
                          <a:srgbClr val="FFCC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F)  </a:t>
                </a:r>
                <a:r>
                  <a:rPr lang="en-US" dirty="0"/>
                  <a:t>Negative slope</a:t>
                </a: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544737EB-D800-417C-4444-050E50534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7243" y="1454500"/>
                <a:ext cx="4711485" cy="5190240"/>
              </a:xfrm>
              <a:prstGeom prst="rect">
                <a:avLst/>
              </a:prstGeom>
              <a:blipFill>
                <a:blip r:embed="rId2"/>
                <a:stretch>
                  <a:fillRect l="-2720" t="-1998" b="-12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02E54461-6DB7-D593-CC01-04CDE5A21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75" y="1555896"/>
            <a:ext cx="6463166" cy="495915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4D433E5-2C12-3725-2B83-EE593A4E8BBF}"/>
              </a:ext>
            </a:extLst>
          </p:cNvPr>
          <p:cNvCxnSpPr>
            <a:cxnSpLocks/>
          </p:cNvCxnSpPr>
          <p:nvPr/>
        </p:nvCxnSpPr>
        <p:spPr>
          <a:xfrm flipV="1">
            <a:off x="1496521" y="3305060"/>
            <a:ext cx="4599479" cy="123940"/>
          </a:xfrm>
          <a:prstGeom prst="line">
            <a:avLst/>
          </a:prstGeom>
          <a:ln w="76200">
            <a:solidFill>
              <a:srgbClr val="9AAF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89BA08-D409-1325-D9E7-100B016C5B11}"/>
              </a:ext>
            </a:extLst>
          </p:cNvPr>
          <p:cNvCxnSpPr>
            <a:cxnSpLocks/>
          </p:cNvCxnSpPr>
          <p:nvPr/>
        </p:nvCxnSpPr>
        <p:spPr>
          <a:xfrm>
            <a:off x="1496521" y="4089556"/>
            <a:ext cx="4599479" cy="0"/>
          </a:xfrm>
          <a:prstGeom prst="line">
            <a:avLst/>
          </a:prstGeom>
          <a:ln w="76200">
            <a:solidFill>
              <a:srgbClr val="FF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67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A029D45-AA62-535B-D233-8446B551B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428" y="237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Looking at the reactions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544737EB-D800-417C-4444-050E505346C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67243" y="1454500"/>
                <a:ext cx="4711485" cy="519024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A)  </a:t>
                </a:r>
                <a:r>
                  <a:rPr lang="en-US" dirty="0">
                    <a:solidFill>
                      <a:srgbClr val="9AAFDA"/>
                    </a:solidFill>
                  </a:rPr>
                  <a:t>Flat line</a:t>
                </a:r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B)  </a:t>
                </a:r>
                <a:r>
                  <a:rPr lang="en-US" dirty="0">
                    <a:solidFill>
                      <a:srgbClr val="B5A3CD"/>
                    </a:solidFill>
                  </a:rPr>
                  <a:t>Positive slope,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B5A3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solidFill>
                              <a:srgbClr val="B5A3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B5A3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rgbClr val="B5A3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i="1">
                        <a:solidFill>
                          <a:srgbClr val="B5A3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C)  </a:t>
                </a:r>
                <a:r>
                  <a:rPr lang="en-US" dirty="0">
                    <a:solidFill>
                      <a:srgbClr val="9BBF9C"/>
                    </a:solidFill>
                  </a:rPr>
                  <a:t>Positive slope,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9BBF9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i="1">
                        <a:solidFill>
                          <a:srgbClr val="9BBF9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≪0</m:t>
                    </m:r>
                  </m:oMath>
                </a14:m>
                <a:endParaRPr lang="en-US" dirty="0">
                  <a:solidFill>
                    <a:srgbClr val="9BBF9C"/>
                  </a:solidFill>
                </a:endParaRPr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D)  </a:t>
                </a:r>
                <a:r>
                  <a:rPr lang="en-US" dirty="0">
                    <a:solidFill>
                      <a:schemeClr val="tx1"/>
                    </a:solidFill>
                  </a:rPr>
                  <a:t>Negative slope,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E)  </a:t>
                </a:r>
                <a:r>
                  <a:rPr lang="en-US" dirty="0">
                    <a:solidFill>
                      <a:srgbClr val="FFCC99"/>
                    </a:solidFill>
                  </a:rPr>
                  <a:t>Flat line,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CC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solidFill>
                              <a:srgbClr val="FFCC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CC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rgbClr val="FFCC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i="1">
                        <a:solidFill>
                          <a:srgbClr val="FFCC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F)  </a:t>
                </a:r>
                <a:r>
                  <a:rPr lang="en-US" dirty="0"/>
                  <a:t>Negative slope</a:t>
                </a: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544737EB-D800-417C-4444-050E50534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7243" y="1454500"/>
                <a:ext cx="4711485" cy="5190240"/>
              </a:xfrm>
              <a:prstGeom prst="rect">
                <a:avLst/>
              </a:prstGeom>
              <a:blipFill>
                <a:blip r:embed="rId2"/>
                <a:stretch>
                  <a:fillRect l="-2720" t="-1998" b="-12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02E54461-6DB7-D593-CC01-04CDE5A21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75" y="1555896"/>
            <a:ext cx="6463166" cy="495915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4D433E5-2C12-3725-2B83-EE593A4E8BBF}"/>
              </a:ext>
            </a:extLst>
          </p:cNvPr>
          <p:cNvCxnSpPr>
            <a:cxnSpLocks/>
          </p:cNvCxnSpPr>
          <p:nvPr/>
        </p:nvCxnSpPr>
        <p:spPr>
          <a:xfrm flipV="1">
            <a:off x="1496521" y="3305060"/>
            <a:ext cx="4599479" cy="123940"/>
          </a:xfrm>
          <a:prstGeom prst="line">
            <a:avLst/>
          </a:prstGeom>
          <a:ln w="76200">
            <a:solidFill>
              <a:srgbClr val="9AAF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89BA08-D409-1325-D9E7-100B016C5B11}"/>
              </a:ext>
            </a:extLst>
          </p:cNvPr>
          <p:cNvCxnSpPr>
            <a:cxnSpLocks/>
          </p:cNvCxnSpPr>
          <p:nvPr/>
        </p:nvCxnSpPr>
        <p:spPr>
          <a:xfrm>
            <a:off x="1496521" y="4089556"/>
            <a:ext cx="4599479" cy="0"/>
          </a:xfrm>
          <a:prstGeom prst="line">
            <a:avLst/>
          </a:prstGeom>
          <a:ln w="76200">
            <a:solidFill>
              <a:srgbClr val="FF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EDF34FF-085A-0F74-EE6E-BDE91A74BFF7}"/>
              </a:ext>
            </a:extLst>
          </p:cNvPr>
          <p:cNvCxnSpPr>
            <a:cxnSpLocks/>
          </p:cNvCxnSpPr>
          <p:nvPr/>
        </p:nvCxnSpPr>
        <p:spPr>
          <a:xfrm flipV="1">
            <a:off x="1496521" y="1916935"/>
            <a:ext cx="4599479" cy="920884"/>
          </a:xfrm>
          <a:prstGeom prst="line">
            <a:avLst/>
          </a:prstGeom>
          <a:ln w="76200">
            <a:solidFill>
              <a:srgbClr val="B5A3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A205B1C-7AF4-9081-90EF-0C2DE7CFE0C5}"/>
              </a:ext>
            </a:extLst>
          </p:cNvPr>
          <p:cNvCxnSpPr>
            <a:cxnSpLocks/>
          </p:cNvCxnSpPr>
          <p:nvPr/>
        </p:nvCxnSpPr>
        <p:spPr>
          <a:xfrm flipV="1">
            <a:off x="1496521" y="4747359"/>
            <a:ext cx="4599479" cy="660557"/>
          </a:xfrm>
          <a:prstGeom prst="line">
            <a:avLst/>
          </a:prstGeom>
          <a:ln w="76200">
            <a:solidFill>
              <a:srgbClr val="9BB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56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A029D45-AA62-535B-D233-8446B551B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428" y="237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Looking at the reactions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544737EB-D800-417C-4444-050E505346C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67243" y="1454500"/>
                <a:ext cx="4711485" cy="519024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A)  </a:t>
                </a:r>
                <a:r>
                  <a:rPr lang="en-US" dirty="0">
                    <a:solidFill>
                      <a:srgbClr val="9AAFDA"/>
                    </a:solidFill>
                  </a:rPr>
                  <a:t>Flat line</a:t>
                </a:r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B)  </a:t>
                </a:r>
                <a:r>
                  <a:rPr lang="en-US" dirty="0">
                    <a:solidFill>
                      <a:srgbClr val="B5A3CD"/>
                    </a:solidFill>
                  </a:rPr>
                  <a:t>Positive slope,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B5A3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solidFill>
                              <a:srgbClr val="B5A3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B5A3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rgbClr val="B5A3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i="1">
                        <a:solidFill>
                          <a:srgbClr val="B5A3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C)  </a:t>
                </a:r>
                <a:r>
                  <a:rPr lang="en-US" dirty="0">
                    <a:solidFill>
                      <a:srgbClr val="9BBF9C"/>
                    </a:solidFill>
                  </a:rPr>
                  <a:t>Positive slope,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9BBF9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i="1">
                        <a:solidFill>
                          <a:srgbClr val="9BBF9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≪0</m:t>
                    </m:r>
                  </m:oMath>
                </a14:m>
                <a:endParaRPr lang="en-US" dirty="0">
                  <a:solidFill>
                    <a:srgbClr val="9BBF9C"/>
                  </a:solidFill>
                </a:endParaRPr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D)  </a:t>
                </a:r>
                <a:r>
                  <a:rPr lang="en-US" dirty="0">
                    <a:solidFill>
                      <a:srgbClr val="FF99CC"/>
                    </a:solidFill>
                  </a:rPr>
                  <a:t>Negative slope,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99C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solidFill>
                              <a:srgbClr val="FF99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99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rgbClr val="FF99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i="1">
                        <a:solidFill>
                          <a:srgbClr val="FF99C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E)  </a:t>
                </a:r>
                <a:r>
                  <a:rPr lang="en-US" dirty="0">
                    <a:solidFill>
                      <a:srgbClr val="FFCC99"/>
                    </a:solidFill>
                  </a:rPr>
                  <a:t>Flat line,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CC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solidFill>
                              <a:srgbClr val="FFCC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CC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rgbClr val="FFCC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i="1">
                        <a:solidFill>
                          <a:srgbClr val="FFCC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b="1" dirty="0">
                    <a:solidFill>
                      <a:schemeClr val="tx1"/>
                    </a:solidFill>
                  </a:rPr>
                  <a:t>F)  </a:t>
                </a:r>
                <a:r>
                  <a:rPr lang="en-US" dirty="0">
                    <a:solidFill>
                      <a:srgbClr val="FF9999"/>
                    </a:solidFill>
                  </a:rPr>
                  <a:t>Negative slope</a:t>
                </a: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544737EB-D800-417C-4444-050E50534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7243" y="1454500"/>
                <a:ext cx="4711485" cy="5190240"/>
              </a:xfrm>
              <a:prstGeom prst="rect">
                <a:avLst/>
              </a:prstGeom>
              <a:blipFill>
                <a:blip r:embed="rId2"/>
                <a:stretch>
                  <a:fillRect l="-2720" t="-1998" b="-12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02E54461-6DB7-D593-CC01-04CDE5A21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75" y="1555896"/>
            <a:ext cx="6463166" cy="495915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4D433E5-2C12-3725-2B83-EE593A4E8BBF}"/>
              </a:ext>
            </a:extLst>
          </p:cNvPr>
          <p:cNvCxnSpPr>
            <a:cxnSpLocks/>
          </p:cNvCxnSpPr>
          <p:nvPr/>
        </p:nvCxnSpPr>
        <p:spPr>
          <a:xfrm flipV="1">
            <a:off x="1496521" y="3305060"/>
            <a:ext cx="4599479" cy="123940"/>
          </a:xfrm>
          <a:prstGeom prst="line">
            <a:avLst/>
          </a:prstGeom>
          <a:ln w="76200">
            <a:solidFill>
              <a:srgbClr val="9AAF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89BA08-D409-1325-D9E7-100B016C5B11}"/>
              </a:ext>
            </a:extLst>
          </p:cNvPr>
          <p:cNvCxnSpPr>
            <a:cxnSpLocks/>
          </p:cNvCxnSpPr>
          <p:nvPr/>
        </p:nvCxnSpPr>
        <p:spPr>
          <a:xfrm>
            <a:off x="1496521" y="4089556"/>
            <a:ext cx="4599479" cy="0"/>
          </a:xfrm>
          <a:prstGeom prst="line">
            <a:avLst/>
          </a:prstGeom>
          <a:ln w="76200">
            <a:solidFill>
              <a:srgbClr val="FF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EDF34FF-085A-0F74-EE6E-BDE91A74BFF7}"/>
              </a:ext>
            </a:extLst>
          </p:cNvPr>
          <p:cNvCxnSpPr>
            <a:cxnSpLocks/>
          </p:cNvCxnSpPr>
          <p:nvPr/>
        </p:nvCxnSpPr>
        <p:spPr>
          <a:xfrm flipV="1">
            <a:off x="1496521" y="1916935"/>
            <a:ext cx="4599479" cy="920884"/>
          </a:xfrm>
          <a:prstGeom prst="line">
            <a:avLst/>
          </a:prstGeom>
          <a:ln w="76200">
            <a:solidFill>
              <a:srgbClr val="B5A3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A205B1C-7AF4-9081-90EF-0C2DE7CFE0C5}"/>
              </a:ext>
            </a:extLst>
          </p:cNvPr>
          <p:cNvCxnSpPr>
            <a:cxnSpLocks/>
          </p:cNvCxnSpPr>
          <p:nvPr/>
        </p:nvCxnSpPr>
        <p:spPr>
          <a:xfrm flipV="1">
            <a:off x="1496521" y="4747359"/>
            <a:ext cx="4599479" cy="660557"/>
          </a:xfrm>
          <a:prstGeom prst="line">
            <a:avLst/>
          </a:prstGeom>
          <a:ln w="76200">
            <a:solidFill>
              <a:srgbClr val="9BB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385EC83-EA9A-2B3B-E3DF-4A4861065A61}"/>
              </a:ext>
            </a:extLst>
          </p:cNvPr>
          <p:cNvCxnSpPr>
            <a:cxnSpLocks/>
          </p:cNvCxnSpPr>
          <p:nvPr/>
        </p:nvCxnSpPr>
        <p:spPr>
          <a:xfrm>
            <a:off x="1529572" y="3586084"/>
            <a:ext cx="4566428" cy="1194326"/>
          </a:xfrm>
          <a:prstGeom prst="line">
            <a:avLst/>
          </a:prstGeom>
          <a:ln w="76200">
            <a:solidFill>
              <a:srgbClr val="FF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9F70224-2322-EC2F-381F-C3E220C5A621}"/>
              </a:ext>
            </a:extLst>
          </p:cNvPr>
          <p:cNvCxnSpPr>
            <a:cxnSpLocks/>
          </p:cNvCxnSpPr>
          <p:nvPr/>
        </p:nvCxnSpPr>
        <p:spPr>
          <a:xfrm>
            <a:off x="1496521" y="2202140"/>
            <a:ext cx="4599479" cy="876680"/>
          </a:xfrm>
          <a:prstGeom prst="line">
            <a:avLst/>
          </a:prstGeom>
          <a:ln w="76200">
            <a:solidFill>
              <a:srgbClr val="FF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06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A029D45-AA62-535B-D233-8446B551B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428" y="237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Looking at the reactions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44737EB-D800-417C-4444-050E505346C3}"/>
              </a:ext>
            </a:extLst>
          </p:cNvPr>
          <p:cNvSpPr txBox="1">
            <a:spLocks/>
          </p:cNvSpPr>
          <p:nvPr/>
        </p:nvSpPr>
        <p:spPr>
          <a:xfrm>
            <a:off x="6867243" y="1454500"/>
            <a:ext cx="5171382" cy="519024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9AAFDA"/>
                </a:solidFill>
              </a:rPr>
              <a:t>A)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dirty="0">
                <a:solidFill>
                  <a:schemeClr val="tx1"/>
                </a:solidFill>
              </a:rPr>
              <a:t>Line 3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b="1" dirty="0">
                <a:solidFill>
                  <a:srgbClr val="B5A3CD"/>
                </a:solidFill>
              </a:rPr>
              <a:t>B)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dirty="0"/>
              <a:t>Line </a:t>
            </a:r>
            <a:r>
              <a:rPr lang="en-US" dirty="0">
                <a:solidFill>
                  <a:schemeClr val="tx1"/>
                </a:solidFill>
              </a:rPr>
              <a:t>1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b="1" dirty="0">
                <a:solidFill>
                  <a:srgbClr val="9BBF9C"/>
                </a:solidFill>
              </a:rPr>
              <a:t>C)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dirty="0">
                <a:solidFill>
                  <a:schemeClr val="tx1"/>
                </a:solidFill>
              </a:rPr>
              <a:t>Line 6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b="1" dirty="0">
                <a:solidFill>
                  <a:srgbClr val="FF99CC"/>
                </a:solidFill>
              </a:rPr>
              <a:t>D)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dirty="0">
                <a:solidFill>
                  <a:schemeClr val="tx1"/>
                </a:solidFill>
              </a:rPr>
              <a:t>Line 5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b="1" dirty="0">
                <a:solidFill>
                  <a:srgbClr val="FFCC99"/>
                </a:solidFill>
              </a:rPr>
              <a:t>E)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dirty="0">
                <a:solidFill>
                  <a:schemeClr val="tx1"/>
                </a:solidFill>
              </a:rPr>
              <a:t>Line 4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b="1" dirty="0">
                <a:solidFill>
                  <a:srgbClr val="FF9999"/>
                </a:solidFill>
              </a:rPr>
              <a:t>F) 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Line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E54461-6DB7-D593-CC01-04CDE5A212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75" y="1555896"/>
            <a:ext cx="6463166" cy="495915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4D433E5-2C12-3725-2B83-EE593A4E8BBF}"/>
              </a:ext>
            </a:extLst>
          </p:cNvPr>
          <p:cNvCxnSpPr>
            <a:cxnSpLocks/>
          </p:cNvCxnSpPr>
          <p:nvPr/>
        </p:nvCxnSpPr>
        <p:spPr>
          <a:xfrm flipV="1">
            <a:off x="1496521" y="3305060"/>
            <a:ext cx="4599479" cy="123940"/>
          </a:xfrm>
          <a:prstGeom prst="line">
            <a:avLst/>
          </a:prstGeom>
          <a:ln w="76200">
            <a:solidFill>
              <a:srgbClr val="9AAF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89BA08-D409-1325-D9E7-100B016C5B11}"/>
              </a:ext>
            </a:extLst>
          </p:cNvPr>
          <p:cNvCxnSpPr>
            <a:cxnSpLocks/>
          </p:cNvCxnSpPr>
          <p:nvPr/>
        </p:nvCxnSpPr>
        <p:spPr>
          <a:xfrm>
            <a:off x="1496521" y="4089556"/>
            <a:ext cx="4599479" cy="0"/>
          </a:xfrm>
          <a:prstGeom prst="line">
            <a:avLst/>
          </a:prstGeom>
          <a:ln w="76200">
            <a:solidFill>
              <a:srgbClr val="FF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EDF34FF-085A-0F74-EE6E-BDE91A74BFF7}"/>
              </a:ext>
            </a:extLst>
          </p:cNvPr>
          <p:cNvCxnSpPr>
            <a:cxnSpLocks/>
          </p:cNvCxnSpPr>
          <p:nvPr/>
        </p:nvCxnSpPr>
        <p:spPr>
          <a:xfrm flipV="1">
            <a:off x="1496521" y="1916935"/>
            <a:ext cx="4599479" cy="920884"/>
          </a:xfrm>
          <a:prstGeom prst="line">
            <a:avLst/>
          </a:prstGeom>
          <a:ln w="76200">
            <a:solidFill>
              <a:srgbClr val="B5A3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A205B1C-7AF4-9081-90EF-0C2DE7CFE0C5}"/>
              </a:ext>
            </a:extLst>
          </p:cNvPr>
          <p:cNvCxnSpPr>
            <a:cxnSpLocks/>
          </p:cNvCxnSpPr>
          <p:nvPr/>
        </p:nvCxnSpPr>
        <p:spPr>
          <a:xfrm flipV="1">
            <a:off x="1496521" y="4747359"/>
            <a:ext cx="4599479" cy="660557"/>
          </a:xfrm>
          <a:prstGeom prst="line">
            <a:avLst/>
          </a:prstGeom>
          <a:ln w="76200">
            <a:solidFill>
              <a:srgbClr val="9BB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385EC83-EA9A-2B3B-E3DF-4A4861065A61}"/>
              </a:ext>
            </a:extLst>
          </p:cNvPr>
          <p:cNvCxnSpPr>
            <a:cxnSpLocks/>
          </p:cNvCxnSpPr>
          <p:nvPr/>
        </p:nvCxnSpPr>
        <p:spPr>
          <a:xfrm>
            <a:off x="1529572" y="3586084"/>
            <a:ext cx="4566428" cy="1194326"/>
          </a:xfrm>
          <a:prstGeom prst="line">
            <a:avLst/>
          </a:prstGeom>
          <a:ln w="76200">
            <a:solidFill>
              <a:srgbClr val="FF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9F70224-2322-EC2F-381F-C3E220C5A621}"/>
              </a:ext>
            </a:extLst>
          </p:cNvPr>
          <p:cNvCxnSpPr>
            <a:cxnSpLocks/>
          </p:cNvCxnSpPr>
          <p:nvPr/>
        </p:nvCxnSpPr>
        <p:spPr>
          <a:xfrm>
            <a:off x="1496521" y="2202140"/>
            <a:ext cx="4599479" cy="876680"/>
          </a:xfrm>
          <a:prstGeom prst="line">
            <a:avLst/>
          </a:prstGeom>
          <a:ln w="76200">
            <a:solidFill>
              <a:srgbClr val="FF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5774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A029D45-AA62-535B-D233-8446B551B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428" y="237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Takeaways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3606E82-5B12-283C-B342-637803500D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5427" y="1563100"/>
                <a:ext cx="9847521" cy="4826683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</m:oMath>
                </a14:m>
                <a:r>
                  <a:rPr lang="en-US" dirty="0"/>
                  <a:t>)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𝑟𝑥𝑛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𝑑𝑃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𝑟𝑥𝑛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𝑑𝑇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ea typeface="Cambria Math" panose="02040503050406030204" pitchFamily="18" charset="0"/>
                  </a:rPr>
                  <a:t>Slope of 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vs. T graph is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𝑔𝑎𝑠</m:t>
                        </m:r>
                      </m:sub>
                    </m:sSub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ea typeface="Cambria Math" panose="02040503050406030204" pitchFamily="18" charset="0"/>
                  </a:rPr>
                  <a:t>Strongly exothermic reactions have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≪0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ea typeface="Cambria Math" panose="02040503050406030204" pitchFamily="18" charset="0"/>
                  </a:rPr>
                  <a:t>Think about what the problem has given you and what information can be extracted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3606E82-5B12-283C-B342-637803500D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27" y="1563100"/>
                <a:ext cx="9847521" cy="4826683"/>
              </a:xfrm>
              <a:prstGeom prst="rect">
                <a:avLst/>
              </a:prstGeom>
              <a:blipFill>
                <a:blip r:embed="rId2"/>
                <a:stretch>
                  <a:fillRect l="-1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F4EBEEC-9714-0AD4-E91C-BCA2E7D889A1}"/>
              </a:ext>
            </a:extLst>
          </p:cNvPr>
          <p:cNvSpPr txBox="1">
            <a:spLocks/>
          </p:cNvSpPr>
          <p:nvPr/>
        </p:nvSpPr>
        <p:spPr>
          <a:xfrm>
            <a:off x="10034195" y="465736"/>
            <a:ext cx="1873666" cy="296326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9AAFDA"/>
                </a:solidFill>
              </a:rPr>
              <a:t>A)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dirty="0">
                <a:solidFill>
                  <a:schemeClr val="tx1"/>
                </a:solidFill>
              </a:rPr>
              <a:t>Line 3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b="1" dirty="0">
                <a:solidFill>
                  <a:srgbClr val="B5A3CD"/>
                </a:solidFill>
              </a:rPr>
              <a:t>B)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dirty="0"/>
              <a:t>Line </a:t>
            </a:r>
            <a:r>
              <a:rPr lang="en-US" dirty="0">
                <a:solidFill>
                  <a:schemeClr val="tx1"/>
                </a:solidFill>
              </a:rPr>
              <a:t>1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b="1" dirty="0">
                <a:solidFill>
                  <a:srgbClr val="9BBF9C"/>
                </a:solidFill>
              </a:rPr>
              <a:t>C)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dirty="0">
                <a:solidFill>
                  <a:schemeClr val="tx1"/>
                </a:solidFill>
              </a:rPr>
              <a:t>Line 6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b="1" dirty="0">
                <a:solidFill>
                  <a:srgbClr val="FF99CC"/>
                </a:solidFill>
              </a:rPr>
              <a:t>D)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dirty="0">
                <a:solidFill>
                  <a:schemeClr val="tx1"/>
                </a:solidFill>
              </a:rPr>
              <a:t>Line 5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b="1" dirty="0">
                <a:solidFill>
                  <a:srgbClr val="FFCC99"/>
                </a:solidFill>
              </a:rPr>
              <a:t>E)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dirty="0">
                <a:solidFill>
                  <a:schemeClr val="tx1"/>
                </a:solidFill>
              </a:rPr>
              <a:t>Line 4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b="1" dirty="0">
                <a:solidFill>
                  <a:srgbClr val="FF9999"/>
                </a:solidFill>
              </a:rPr>
              <a:t>F) 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Line 2</a:t>
            </a:r>
          </a:p>
        </p:txBody>
      </p:sp>
    </p:spTree>
    <p:extLst>
      <p:ext uri="{BB962C8B-B14F-4D97-AF65-F5344CB8AC3E}">
        <p14:creationId xmlns:p14="http://schemas.microsoft.com/office/powerpoint/2010/main" val="242434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A029D45-AA62-535B-D233-8446B551B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428" y="237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Inspecting the Ellingham diagram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3606E82-5B12-283C-B342-637803500D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18722" y="3251581"/>
                <a:ext cx="5296147" cy="2810171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3600" dirty="0"/>
                  <a:t>Two defining features of each line:</a:t>
                </a:r>
                <a:br>
                  <a:rPr lang="en-US" sz="3600" dirty="0"/>
                </a:br>
                <a:r>
                  <a:rPr lang="en-US" sz="2000" dirty="0"/>
                  <a:t> </a:t>
                </a:r>
                <a:endParaRPr lang="en-US" sz="3600" dirty="0"/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sz="3200" dirty="0"/>
                  <a:t>Slope of the line</a:t>
                </a:r>
                <a:endParaRPr lang="en-US" sz="3200" i="1" dirty="0">
                  <a:ea typeface="Cambria Math" panose="02040503050406030204" pitchFamily="18" charset="0"/>
                </a:endParaRPr>
              </a:p>
              <a:p>
                <a:pPr marL="971550" lvl="1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</m:oMath>
                </a14:m>
                <a:r>
                  <a:rPr lang="en-US" sz="3200" dirty="0">
                    <a:cs typeface="Arial" panose="020B0604020202020204" pitchFamily="34" charset="0"/>
                  </a:rPr>
                  <a:t> </a:t>
                </a:r>
                <a:r>
                  <a:rPr lang="en-US" sz="3200" dirty="0"/>
                  <a:t>at 300 K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3606E82-5B12-283C-B342-637803500D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8722" y="3251581"/>
                <a:ext cx="5296147" cy="2810171"/>
              </a:xfrm>
              <a:prstGeom prst="rect">
                <a:avLst/>
              </a:prstGeom>
              <a:blipFill>
                <a:blip r:embed="rId2"/>
                <a:stretch>
                  <a:fillRect l="-3452" t="-5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85408A2-08B2-41AB-A835-9E7020EEC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563099"/>
            <a:ext cx="6218723" cy="477159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E298534-7429-6971-71FA-26A0021A6C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0156" y="149754"/>
            <a:ext cx="1895475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9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A029D45-AA62-535B-D233-8446B551B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428" y="237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Slope of the 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3606E82-5B12-283C-B342-637803500D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5428" y="1684907"/>
                <a:ext cx="7388582" cy="4605724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/>
                  <a:t>Fundamental equation for  </a:t>
                </a:r>
                <a14:m>
                  <m:oMath xmlns:m="http://schemas.openxmlformats.org/officeDocument/2006/math">
                    <m:r>
                      <a:rPr lang="en-US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rxn</m:t>
                        </m:r>
                      </m:sub>
                    </m:sSub>
                  </m:oMath>
                </a14:m>
                <a:r>
                  <a:rPr lang="en-US" dirty="0"/>
                  <a:t>: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</m:oMath>
                </a14:m>
                <a:r>
                  <a:rPr lang="en-US" dirty="0"/>
                  <a:t>)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𝑟𝑥𝑛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𝑑𝑃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𝑟𝑥𝑛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𝑑𝑇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Slope 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solidFill>
                              <a:srgbClr val="B5A3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solidFill>
                              <a:srgbClr val="9AAFDA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i="1" smtClean="0">
                                    <a:solidFill>
                                      <a:srgbClr val="B5A3CD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(∆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B5A3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B5A3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𝐺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B5A3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𝑟𝑥𝑛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rgbClr val="B5A3CD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i="1" smtClean="0">
                                    <a:solidFill>
                                      <a:srgbClr val="9AAFDA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/>
                  <a:t>We need to estimate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</m:oMath>
                </a14:m>
                <a:r>
                  <a:rPr lang="en-US" dirty="0"/>
                  <a:t> for each reaction!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3606E82-5B12-283C-B342-637803500D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28" y="1684907"/>
                <a:ext cx="7388582" cy="4605724"/>
              </a:xfrm>
              <a:prstGeom prst="rect">
                <a:avLst/>
              </a:prstGeom>
              <a:blipFill>
                <a:blip r:embed="rId2"/>
                <a:stretch>
                  <a:fillRect l="-1733" t="-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85408A2-08B2-41AB-A835-9E7020EEC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720" y="391097"/>
            <a:ext cx="5377092" cy="41258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4D09A97-98E0-4012-8D36-A1C2758C7C64}"/>
                  </a:ext>
                </a:extLst>
              </p:cNvPr>
              <p:cNvSpPr txBox="1"/>
              <p:nvPr/>
            </p:nvSpPr>
            <p:spPr>
              <a:xfrm>
                <a:off x="7793548" y="5173093"/>
                <a:ext cx="3406966" cy="6513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𝑟𝑥𝑛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∝∆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𝑔𝑎𝑠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4D09A97-98E0-4012-8D36-A1C2758C7C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3548" y="5173093"/>
                <a:ext cx="3406966" cy="6513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AAC64948-CD3A-7B24-A6AC-BC3DBB15059E}"/>
              </a:ext>
            </a:extLst>
          </p:cNvPr>
          <p:cNvSpPr/>
          <p:nvPr/>
        </p:nvSpPr>
        <p:spPr>
          <a:xfrm>
            <a:off x="6466901" y="1563100"/>
            <a:ext cx="341523" cy="1325563"/>
          </a:xfrm>
          <a:prstGeom prst="rect">
            <a:avLst/>
          </a:prstGeom>
          <a:noFill/>
          <a:ln w="38100">
            <a:solidFill>
              <a:srgbClr val="B5A3C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CD4DBD-D20B-A148-8135-209B23FCAD34}"/>
              </a:ext>
            </a:extLst>
          </p:cNvPr>
          <p:cNvSpPr/>
          <p:nvPr/>
        </p:nvSpPr>
        <p:spPr>
          <a:xfrm>
            <a:off x="8895234" y="4087206"/>
            <a:ext cx="711474" cy="341576"/>
          </a:xfrm>
          <a:prstGeom prst="rect">
            <a:avLst/>
          </a:prstGeom>
          <a:noFill/>
          <a:ln w="38100">
            <a:solidFill>
              <a:srgbClr val="9AAFD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1">
                <a:extLst>
                  <a:ext uri="{FF2B5EF4-FFF2-40B4-BE49-F238E27FC236}">
                    <a16:creationId xmlns:a16="http://schemas.microsoft.com/office/drawing/2014/main" id="{7A029D45-AA62-535B-D233-8446B551B6D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5428" y="237537"/>
                <a:ext cx="10515600" cy="1325563"/>
              </a:xfrm>
            </p:spPr>
            <p:txBody>
              <a:bodyPr>
                <a:normAutofit/>
              </a:bodyPr>
              <a:lstStyle/>
              <a:p>
                <a:r>
                  <a:rPr lang="en-US" sz="5000" b="1" dirty="0">
                    <a:solidFill>
                      <a:srgbClr val="9BBF9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Looking at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9BBF9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4800" b="1" i="1" smtClean="0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1" smtClean="0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4800" b="1" i="1" smtClean="0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𝒓𝒙𝒏</m:t>
                        </m:r>
                      </m:sub>
                    </m:sSub>
                  </m:oMath>
                </a14:m>
                <a:endParaRPr lang="en-US" sz="5000" b="1" dirty="0">
                  <a:solidFill>
                    <a:srgbClr val="9BBF9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itle 1">
                <a:extLst>
                  <a:ext uri="{FF2B5EF4-FFF2-40B4-BE49-F238E27FC236}">
                    <a16:creationId xmlns:a16="http://schemas.microsoft.com/office/drawing/2014/main" id="{7A029D45-AA62-535B-D233-8446B551B6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5428" y="237537"/>
                <a:ext cx="10515600" cy="1325563"/>
              </a:xfrm>
              <a:blipFill>
                <a:blip r:embed="rId2"/>
                <a:stretch>
                  <a:fillRect l="-2783" b="-4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544737EB-D800-417C-4444-050E505346C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7291" y="1563100"/>
                <a:ext cx="7776991" cy="468895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A)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𝑁𝑂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600" smtClean="0">
                        <a:latin typeface="Cambria Math" panose="02040503050406030204" pitchFamily="18" charset="0"/>
                      </a:rPr>
                      <m:t>CO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n-US" sz="2600" smtClean="0">
                        <a:latin typeface="Cambria Math" panose="02040503050406030204" pitchFamily="18" charset="0"/>
                      </a:rPr>
                      <m:t>NO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B)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NO</m:t>
                        </m:r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600" smtClean="0">
                                <a:latin typeface="Cambria Math" panose="02040503050406030204" pitchFamily="18" charset="0"/>
                              </a:rPr>
                              <m:t>g</m:t>
                            </m:r>
                          </m:e>
                        </m:d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𝑁𝑂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C)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60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60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</m:d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D)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 2</m:t>
                        </m:r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C</m:t>
                        </m:r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60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600" i="1" smtClean="0">
                        <a:latin typeface="Cambria Math" panose="02040503050406030204" pitchFamily="18" charset="0"/>
                      </a:rPr>
                      <m:t>𝐶𝑂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E)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f>
                          <m:f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𝐶𝐻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60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F)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C</m:t>
                        </m:r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600" i="1" smtClean="0">
                        <a:latin typeface="Cambria Math" panose="02040503050406030204" pitchFamily="18" charset="0"/>
                      </a:rPr>
                      <m:t>𝐶𝑂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600" smtClean="0"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 sz="260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544737EB-D800-417C-4444-050E50534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91" y="1563100"/>
                <a:ext cx="7776991" cy="4688958"/>
              </a:xfrm>
              <a:prstGeom prst="rect">
                <a:avLst/>
              </a:prstGeom>
              <a:blipFill>
                <a:blip r:embed="rId3"/>
                <a:stretch>
                  <a:fillRect l="-1411" t="-1948" b="-83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72873354-7E4A-D251-B211-1B72DA18D4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10451" y="1432193"/>
                <a:ext cx="3373809" cy="51882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𝑔𝑎𝑠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=2−2=0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𝑔𝑎𝑠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=2−3=−1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𝑔𝑎𝑠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=0−1=−1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𝑔𝑎𝑠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=2−1=+1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𝑔𝑎𝑠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=1.5−1.5=0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𝑔𝑎𝑠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=2−1=+1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72873354-7E4A-D251-B211-1B72DA18D4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451" y="1432193"/>
                <a:ext cx="3373809" cy="51882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020CC592-10EF-8664-D6DB-B79DBA051CA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38504" y="1432193"/>
                <a:ext cx="1754344" cy="51882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9AAFD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9AAFD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9AAFD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9AAFD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𝑟𝑥𝑛</m:t>
                          </m:r>
                        </m:sub>
                      </m:sSub>
                      <m:r>
                        <a:rPr lang="en-US" i="1">
                          <a:solidFill>
                            <a:srgbClr val="9AAFD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b="0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US" b="0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B5A3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B5A3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B5A3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B5A3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𝑟𝑥𝑛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B5A3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i="1">
                          <a:solidFill>
                            <a:srgbClr val="B5A3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b="0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US" b="0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B5A3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B5A3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B5A3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B5A3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𝑟𝑥𝑛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B5A3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i="1">
                          <a:solidFill>
                            <a:srgbClr val="B5A3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b="0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US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9BBF9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9BBF9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9BBF9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9BBF9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𝑟𝑥𝑛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9BBF9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i="1">
                          <a:solidFill>
                            <a:srgbClr val="9BBF9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b="0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US" b="0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9AAFD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9AAFD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9AAFD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9AAFD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𝑟𝑥𝑛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9AAFD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rgbClr val="9AAFD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US" i="1" dirty="0">
                  <a:solidFill>
                    <a:srgbClr val="B5A3CD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9BBF9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9BBF9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9BBF9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9BBF9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𝑟𝑥𝑛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9BBF9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i="1">
                          <a:solidFill>
                            <a:srgbClr val="9BBF9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b="0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020CC592-10EF-8664-D6DB-B79DBA051C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8504" y="1432193"/>
                <a:ext cx="1754344" cy="51882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501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1">
                <a:extLst>
                  <a:ext uri="{FF2B5EF4-FFF2-40B4-BE49-F238E27FC236}">
                    <a16:creationId xmlns:a16="http://schemas.microsoft.com/office/drawing/2014/main" id="{7A029D45-AA62-535B-D233-8446B551B6D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5428" y="237537"/>
                <a:ext cx="10515600" cy="1325563"/>
              </a:xfrm>
            </p:spPr>
            <p:txBody>
              <a:bodyPr>
                <a:normAutofit/>
              </a:bodyPr>
              <a:lstStyle/>
              <a:p>
                <a:r>
                  <a:rPr lang="en-US" sz="5000" b="1" dirty="0">
                    <a:solidFill>
                      <a:srgbClr val="9BBF9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Looking at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9BBF9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4800" b="1" i="1" smtClean="0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1" smtClean="0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4800" b="1" i="1" smtClean="0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𝒓𝒙𝒏</m:t>
                        </m:r>
                      </m:sub>
                    </m:sSub>
                  </m:oMath>
                </a14:m>
                <a:endParaRPr lang="en-US" sz="5000" b="1" dirty="0">
                  <a:solidFill>
                    <a:srgbClr val="9BBF9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itle 1">
                <a:extLst>
                  <a:ext uri="{FF2B5EF4-FFF2-40B4-BE49-F238E27FC236}">
                    <a16:creationId xmlns:a16="http://schemas.microsoft.com/office/drawing/2014/main" id="{7A029D45-AA62-535B-D233-8446B551B6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5428" y="237537"/>
                <a:ext cx="10515600" cy="1325563"/>
              </a:xfrm>
              <a:blipFill>
                <a:blip r:embed="rId2"/>
                <a:stretch>
                  <a:fillRect l="-2783" b="-4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544737EB-D800-417C-4444-050E505346C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7291" y="1563100"/>
                <a:ext cx="7776991" cy="468895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A)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𝑁𝑂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600" smtClean="0">
                        <a:latin typeface="Cambria Math" panose="02040503050406030204" pitchFamily="18" charset="0"/>
                      </a:rPr>
                      <m:t>CO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n-US" sz="2600" smtClean="0">
                        <a:latin typeface="Cambria Math" panose="02040503050406030204" pitchFamily="18" charset="0"/>
                      </a:rPr>
                      <m:t>NO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B)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NO</m:t>
                        </m:r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600" smtClean="0">
                                <a:latin typeface="Cambria Math" panose="02040503050406030204" pitchFamily="18" charset="0"/>
                              </a:rPr>
                              <m:t>g</m:t>
                            </m:r>
                          </m:e>
                        </m:d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𝑁𝑂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C)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60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60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</m:d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D)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 2</m:t>
                        </m:r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C</m:t>
                        </m:r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60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600" i="1" smtClean="0">
                        <a:latin typeface="Cambria Math" panose="02040503050406030204" pitchFamily="18" charset="0"/>
                      </a:rPr>
                      <m:t>𝐶𝑂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E)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f>
                          <m:f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𝐶𝐻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60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F)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C</m:t>
                        </m:r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600" i="1" smtClean="0">
                        <a:latin typeface="Cambria Math" panose="02040503050406030204" pitchFamily="18" charset="0"/>
                      </a:rPr>
                      <m:t>𝐶𝑂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600" smtClean="0"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 sz="260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544737EB-D800-417C-4444-050E50534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91" y="1563100"/>
                <a:ext cx="7776991" cy="4688958"/>
              </a:xfrm>
              <a:prstGeom prst="rect">
                <a:avLst/>
              </a:prstGeom>
              <a:blipFill>
                <a:blip r:embed="rId3"/>
                <a:stretch>
                  <a:fillRect l="-1411" t="-1948" b="-83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8DFA0C52-5CBC-1B11-48AE-C1AB16A84B6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45301" y="1432193"/>
                <a:ext cx="3373809" cy="51882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9AAFD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9AAFD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9AAFD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9AAFD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𝑟𝑥𝑛</m:t>
                          </m:r>
                        </m:sub>
                      </m:sSub>
                      <m:r>
                        <a:rPr lang="en-US" i="1">
                          <a:solidFill>
                            <a:srgbClr val="9AAFD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b="0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US" b="0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B5A3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B5A3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B5A3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B5A3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𝑟𝑥𝑛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B5A3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i="1">
                          <a:solidFill>
                            <a:srgbClr val="B5A3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b="0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US" b="0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B5A3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B5A3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B5A3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B5A3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𝑟𝑥𝑛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B5A3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i="1">
                          <a:solidFill>
                            <a:srgbClr val="B5A3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b="0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US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9BBF9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9BBF9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9BBF9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9BBF9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𝑟𝑥𝑛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9BBF9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i="1">
                          <a:solidFill>
                            <a:srgbClr val="9BBF9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b="0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US" b="0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9AAFD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9AAFD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9AAFD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9AAFD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𝑟𝑥𝑛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9AAFD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rgbClr val="9AAFD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US" i="1" dirty="0">
                  <a:solidFill>
                    <a:srgbClr val="B5A3CD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9BBF9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9BBF9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9BBF9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9BBF9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𝑟𝑥𝑛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9BBF9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i="1">
                          <a:solidFill>
                            <a:srgbClr val="9BBF9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b="0" dirty="0">
                  <a:solidFill>
                    <a:srgbClr val="B5A3CD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8DFA0C52-5CBC-1B11-48AE-C1AB16A84B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301" y="1432193"/>
                <a:ext cx="3373809" cy="51882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5A4F261B-7DA5-D5E8-88A1-FF86477211B4}"/>
              </a:ext>
            </a:extLst>
          </p:cNvPr>
          <p:cNvSpPr/>
          <p:nvPr/>
        </p:nvSpPr>
        <p:spPr>
          <a:xfrm>
            <a:off x="9397388" y="1552084"/>
            <a:ext cx="2206984" cy="1325563"/>
          </a:xfrm>
          <a:prstGeom prst="rect">
            <a:avLst/>
          </a:prstGeom>
          <a:solidFill>
            <a:srgbClr val="B5A3C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slopes: B, 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F307D7-D5DA-835C-8306-9FF454DB0155}"/>
              </a:ext>
            </a:extLst>
          </p:cNvPr>
          <p:cNvSpPr/>
          <p:nvPr/>
        </p:nvSpPr>
        <p:spPr>
          <a:xfrm>
            <a:off x="9397388" y="3136677"/>
            <a:ext cx="2206984" cy="1325563"/>
          </a:xfrm>
          <a:prstGeom prst="rect">
            <a:avLst/>
          </a:prstGeom>
          <a:solidFill>
            <a:srgbClr val="9AAFD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Flat lines: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B25C32-6B8E-08EE-C24C-1854E6F0FBE3}"/>
              </a:ext>
            </a:extLst>
          </p:cNvPr>
          <p:cNvSpPr/>
          <p:nvPr/>
        </p:nvSpPr>
        <p:spPr>
          <a:xfrm>
            <a:off x="9397388" y="4761634"/>
            <a:ext cx="2206984" cy="1325563"/>
          </a:xfrm>
          <a:prstGeom prst="rect">
            <a:avLst/>
          </a:prstGeom>
          <a:solidFill>
            <a:srgbClr val="9BBF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slopes: D, 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5E81AA3-979C-C70A-F71F-5A27F331351F}"/>
                  </a:ext>
                </a:extLst>
              </p:cNvPr>
              <p:cNvSpPr txBox="1"/>
              <p:nvPr/>
            </p:nvSpPr>
            <p:spPr>
              <a:xfrm>
                <a:off x="8785034" y="237537"/>
                <a:ext cx="3406966" cy="11339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𝑟𝑥𝑛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∝∆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𝑔𝑎𝑠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  <a:p>
                <a:pPr algn="ctr">
                  <a:lnSpc>
                    <a:spcPct val="120000"/>
                  </a:lnSpc>
                </a:pPr>
                <a:r>
                  <a:rPr lang="en-US" sz="2800"/>
                  <a:t>slope </a:t>
                </a:r>
                <a:r>
                  <a:rPr lang="en-US" sz="2800" dirty="0"/>
                  <a:t>= -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5E81AA3-979C-C70A-F71F-5A27F33135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5034" y="237537"/>
                <a:ext cx="3406966" cy="1133965"/>
              </a:xfrm>
              <a:prstGeom prst="rect">
                <a:avLst/>
              </a:prstGeom>
              <a:blipFill>
                <a:blip r:embed="rId5"/>
                <a:stretch>
                  <a:fillRect b="-14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112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A029D45-AA62-535B-D233-8446B551B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428" y="237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 err="1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Thermo</a:t>
            </a:r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9</a:t>
            </a:r>
            <a:endParaRPr lang="en-US" sz="5000" b="1" dirty="0">
              <a:solidFill>
                <a:srgbClr val="9BBF9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CFD143F-CF6A-D6DC-9CBB-3551D6BB9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115" y="1414465"/>
            <a:ext cx="8976859" cy="5069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630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1">
                <a:extLst>
                  <a:ext uri="{FF2B5EF4-FFF2-40B4-BE49-F238E27FC236}">
                    <a16:creationId xmlns:a16="http://schemas.microsoft.com/office/drawing/2014/main" id="{7A029D45-AA62-535B-D233-8446B551B6D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5428" y="237537"/>
                <a:ext cx="10515600" cy="132556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solidFill>
                          <a:srgbClr val="9BBF9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5400" b="1" i="1" smtClean="0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b="1" i="1" smtClean="0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5400" b="1" i="1" smtClean="0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𝒓𝒙𝒏</m:t>
                        </m:r>
                      </m:sub>
                    </m:sSub>
                  </m:oMath>
                </a14:m>
                <a:r>
                  <a:rPr lang="en-US" sz="5400" b="1" dirty="0">
                    <a:solidFill>
                      <a:srgbClr val="9BBF9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at 300 K</a:t>
                </a:r>
                <a:endParaRPr lang="en-US" sz="5000" b="1" dirty="0">
                  <a:solidFill>
                    <a:srgbClr val="9BBF9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itle 1">
                <a:extLst>
                  <a:ext uri="{FF2B5EF4-FFF2-40B4-BE49-F238E27FC236}">
                    <a16:creationId xmlns:a16="http://schemas.microsoft.com/office/drawing/2014/main" id="{7A029D45-AA62-535B-D233-8446B551B6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5428" y="237537"/>
                <a:ext cx="10515600" cy="1325563"/>
              </a:xfrm>
              <a:blipFill>
                <a:blip r:embed="rId2"/>
                <a:stretch>
                  <a:fillRect t="-922" b="-9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3606E82-5B12-283C-B342-637803500D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5428" y="1684907"/>
                <a:ext cx="5377092" cy="4605724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300 K is approximately room temperature</a:t>
                </a:r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</m:oMath>
                </a14:m>
                <a:r>
                  <a:rPr lang="en-US" dirty="0">
                    <a:cs typeface="Arial" panose="020B0604020202020204" pitchFamily="34" charset="0"/>
                  </a:rPr>
                  <a:t> mostly dependent 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Key: strongly exothermic reactions have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𝑟𝑥𝑛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3606E82-5B12-283C-B342-637803500D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28" y="1684907"/>
                <a:ext cx="5377092" cy="4605724"/>
              </a:xfrm>
              <a:prstGeom prst="rect">
                <a:avLst/>
              </a:prstGeom>
              <a:blipFill>
                <a:blip r:embed="rId3"/>
                <a:stretch>
                  <a:fillRect l="-2381" t="-21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85408A2-08B2-41AB-A835-9E7020EEC6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6720" y="391097"/>
            <a:ext cx="5377092" cy="4125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03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1">
                <a:extLst>
                  <a:ext uri="{FF2B5EF4-FFF2-40B4-BE49-F238E27FC236}">
                    <a16:creationId xmlns:a16="http://schemas.microsoft.com/office/drawing/2014/main" id="{7A029D45-AA62-535B-D233-8446B551B6D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5428" y="237537"/>
                <a:ext cx="10515600" cy="1325563"/>
              </a:xfrm>
            </p:spPr>
            <p:txBody>
              <a:bodyPr>
                <a:normAutofit/>
              </a:bodyPr>
              <a:lstStyle/>
              <a:p>
                <a:r>
                  <a:rPr lang="en-US" sz="5000" b="1" dirty="0">
                    <a:solidFill>
                      <a:srgbClr val="9BBF9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Looking at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9BBF9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4800" b="1" i="1" smtClean="0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1" smtClean="0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4800" b="1" i="1" smtClean="0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𝒓𝒙𝒏</m:t>
                        </m:r>
                      </m:sub>
                    </m:sSub>
                  </m:oMath>
                </a14:m>
                <a:endParaRPr lang="en-US" sz="5000" b="1" dirty="0">
                  <a:solidFill>
                    <a:srgbClr val="9BBF9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itle 1">
                <a:extLst>
                  <a:ext uri="{FF2B5EF4-FFF2-40B4-BE49-F238E27FC236}">
                    <a16:creationId xmlns:a16="http://schemas.microsoft.com/office/drawing/2014/main" id="{7A029D45-AA62-535B-D233-8446B551B6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5428" y="237537"/>
                <a:ext cx="10515600" cy="1325563"/>
              </a:xfrm>
              <a:blipFill>
                <a:blip r:embed="rId2"/>
                <a:stretch>
                  <a:fillRect l="-2783" b="-4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544737EB-D800-417C-4444-050E505346C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7291" y="1563100"/>
                <a:ext cx="7776991" cy="468895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A)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𝑁𝑂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600" smtClean="0">
                        <a:latin typeface="Cambria Math" panose="02040503050406030204" pitchFamily="18" charset="0"/>
                      </a:rPr>
                      <m:t>CO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n-US" sz="2600" smtClean="0">
                        <a:latin typeface="Cambria Math" panose="02040503050406030204" pitchFamily="18" charset="0"/>
                      </a:rPr>
                      <m:t>NO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B)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NO</m:t>
                        </m:r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600" smtClean="0">
                                <a:latin typeface="Cambria Math" panose="02040503050406030204" pitchFamily="18" charset="0"/>
                              </a:rPr>
                              <m:t>g</m:t>
                            </m:r>
                          </m:e>
                        </m:d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𝑁𝑂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C)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60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60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</m:d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D)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 2</m:t>
                        </m:r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C</m:t>
                        </m:r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60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600" i="1" smtClean="0">
                        <a:latin typeface="Cambria Math" panose="02040503050406030204" pitchFamily="18" charset="0"/>
                      </a:rPr>
                      <m:t>𝐶𝑂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E)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f>
                          <m:f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𝐶𝐻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60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F)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C</m:t>
                        </m:r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600" i="1" smtClean="0">
                        <a:latin typeface="Cambria Math" panose="02040503050406030204" pitchFamily="18" charset="0"/>
                      </a:rPr>
                      <m:t>𝐶𝑂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600" smtClean="0"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 sz="260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544737EB-D800-417C-4444-050E50534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91" y="1563100"/>
                <a:ext cx="7776991" cy="4688958"/>
              </a:xfrm>
              <a:prstGeom prst="rect">
                <a:avLst/>
              </a:prstGeom>
              <a:blipFill>
                <a:blip r:embed="rId3"/>
                <a:stretch>
                  <a:fillRect l="-1411" t="-1948" b="-83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72873354-7E4A-D251-B211-1B72DA18D4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67232" y="1563100"/>
                <a:ext cx="5381549" cy="51882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Not obvious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Analogous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CO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exothermic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High reactivity of Na: strongly exothermic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Formation of CO: exothermic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Combustion of hydrocarbons: exothermic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Not obvious</a:t>
                </a: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72873354-7E4A-D251-B211-1B72DA18D4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232" y="1563100"/>
                <a:ext cx="5381549" cy="5188270"/>
              </a:xfrm>
              <a:prstGeom prst="rect">
                <a:avLst/>
              </a:prstGeom>
              <a:blipFill>
                <a:blip r:embed="rId4"/>
                <a:stretch>
                  <a:fillRect l="-1812" t="-939" r="-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843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1">
                <a:extLst>
                  <a:ext uri="{FF2B5EF4-FFF2-40B4-BE49-F238E27FC236}">
                    <a16:creationId xmlns:a16="http://schemas.microsoft.com/office/drawing/2014/main" id="{7A029D45-AA62-535B-D233-8446B551B6D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5428" y="237537"/>
                <a:ext cx="10515600" cy="1325563"/>
              </a:xfrm>
            </p:spPr>
            <p:txBody>
              <a:bodyPr>
                <a:normAutofit/>
              </a:bodyPr>
              <a:lstStyle/>
              <a:p>
                <a:r>
                  <a:rPr lang="en-US" sz="5000" b="1" dirty="0">
                    <a:solidFill>
                      <a:srgbClr val="9BBF9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Looking at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9BBF9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4800" b="1" i="1" smtClean="0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1" smtClean="0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4800" b="1" i="1" smtClean="0">
                            <a:solidFill>
                              <a:srgbClr val="9BBF9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𝒓𝒙𝒏</m:t>
                        </m:r>
                      </m:sub>
                    </m:sSub>
                  </m:oMath>
                </a14:m>
                <a:endParaRPr lang="en-US" sz="5000" b="1" dirty="0">
                  <a:solidFill>
                    <a:srgbClr val="9BBF9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itle 1">
                <a:extLst>
                  <a:ext uri="{FF2B5EF4-FFF2-40B4-BE49-F238E27FC236}">
                    <a16:creationId xmlns:a16="http://schemas.microsoft.com/office/drawing/2014/main" id="{7A029D45-AA62-535B-D233-8446B551B6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5428" y="237537"/>
                <a:ext cx="10515600" cy="1325563"/>
              </a:xfrm>
              <a:blipFill>
                <a:blip r:embed="rId2"/>
                <a:stretch>
                  <a:fillRect l="-2783" b="-4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544737EB-D800-417C-4444-050E505346C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7291" y="1563100"/>
                <a:ext cx="7776991" cy="468895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A)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𝑁𝑂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600" smtClean="0">
                        <a:latin typeface="Cambria Math" panose="02040503050406030204" pitchFamily="18" charset="0"/>
                      </a:rPr>
                      <m:t>CO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n-US" sz="2600" smtClean="0">
                        <a:latin typeface="Cambria Math" panose="02040503050406030204" pitchFamily="18" charset="0"/>
                      </a:rPr>
                      <m:t>NO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B)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NO</m:t>
                        </m:r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600" smtClean="0">
                                <a:latin typeface="Cambria Math" panose="02040503050406030204" pitchFamily="18" charset="0"/>
                              </a:rPr>
                              <m:t>g</m:t>
                            </m:r>
                          </m:e>
                        </m:d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𝑁𝑂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C)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60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60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</m:d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D)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 2</m:t>
                        </m:r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C</m:t>
                        </m:r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60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600" i="1" smtClean="0">
                        <a:latin typeface="Cambria Math" panose="02040503050406030204" pitchFamily="18" charset="0"/>
                      </a:rPr>
                      <m:t>𝐶𝑂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E)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f>
                          <m:f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𝐶𝐻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60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Font typeface="Arial" panose="020B0604020202020204" pitchFamily="34" charset="0"/>
                  <a:buNone/>
                </a:pPr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9AAFDA"/>
                    </a:solidFill>
                  </a:rPr>
                  <a:t>F)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smtClean="0">
                            <a:latin typeface="Cambria Math" panose="02040503050406030204" pitchFamily="18" charset="0"/>
                          </a:rPr>
                          <m:t>C</m:t>
                        </m:r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600" i="1" smtClean="0">
                        <a:latin typeface="Cambria Math" panose="02040503050406030204" pitchFamily="18" charset="0"/>
                      </a:rPr>
                      <m:t>𝐶𝑂</m:t>
                    </m:r>
                    <m:d>
                      <m:d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sz="260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600" smtClean="0"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 sz="260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544737EB-D800-417C-4444-050E50534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91" y="1563100"/>
                <a:ext cx="7776991" cy="4688958"/>
              </a:xfrm>
              <a:prstGeom prst="rect">
                <a:avLst/>
              </a:prstGeom>
              <a:blipFill>
                <a:blip r:embed="rId3"/>
                <a:stretch>
                  <a:fillRect l="-1411" t="-1948" b="-83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2873354-7E4A-D251-B211-1B72DA18D48C}"/>
              </a:ext>
            </a:extLst>
          </p:cNvPr>
          <p:cNvSpPr txBox="1">
            <a:spLocks/>
          </p:cNvSpPr>
          <p:nvPr/>
        </p:nvSpPr>
        <p:spPr>
          <a:xfrm>
            <a:off x="6667232" y="1563100"/>
            <a:ext cx="5381549" cy="51882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>
                <a:solidFill>
                  <a:srgbClr val="B5A3CD"/>
                </a:solidFill>
                <a:ea typeface="Cambria Math" panose="02040503050406030204" pitchFamily="18" charset="0"/>
              </a:rPr>
              <a:t>Not obvious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dirty="0">
              <a:ea typeface="Cambria Math" panose="020405030504060302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>
                <a:solidFill>
                  <a:srgbClr val="9AAFDA"/>
                </a:solidFill>
                <a:ea typeface="Cambria Math" panose="02040503050406030204" pitchFamily="18" charset="0"/>
              </a:rPr>
              <a:t>Exothermic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dirty="0">
              <a:ea typeface="Cambria Math" panose="020405030504060302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>
                <a:solidFill>
                  <a:srgbClr val="9BBF9C"/>
                </a:solidFill>
                <a:ea typeface="Cambria Math" panose="02040503050406030204" pitchFamily="18" charset="0"/>
              </a:rPr>
              <a:t>Strongly exothermic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dirty="0">
              <a:ea typeface="Cambria Math" panose="020405030504060302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>
                <a:solidFill>
                  <a:srgbClr val="9AAFDA"/>
                </a:solidFill>
                <a:ea typeface="Cambria Math" panose="02040503050406030204" pitchFamily="18" charset="0"/>
              </a:rPr>
              <a:t>Exothermic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dirty="0">
              <a:solidFill>
                <a:srgbClr val="9AAFDA"/>
              </a:solidFill>
              <a:ea typeface="Cambria Math" panose="020405030504060302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>
                <a:solidFill>
                  <a:srgbClr val="9AAFDA"/>
                </a:solidFill>
                <a:ea typeface="Cambria Math" panose="02040503050406030204" pitchFamily="18" charset="0"/>
              </a:rPr>
              <a:t>Exothermic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dirty="0">
              <a:ea typeface="Cambria Math" panose="020405030504060302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>
                <a:solidFill>
                  <a:srgbClr val="B5A3CD"/>
                </a:solidFill>
                <a:ea typeface="Cambria Math" panose="02040503050406030204" pitchFamily="18" charset="0"/>
              </a:rPr>
              <a:t>Not obvious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A0F15F5-1192-1593-98F8-EA2602950D1F}"/>
                  </a:ext>
                </a:extLst>
              </p:cNvPr>
              <p:cNvSpPr/>
              <p:nvPr/>
            </p:nvSpPr>
            <p:spPr>
              <a:xfrm>
                <a:off x="9595694" y="1662254"/>
                <a:ext cx="2206984" cy="1325563"/>
              </a:xfrm>
              <a:prstGeom prst="rect">
                <a:avLst/>
              </a:prstGeom>
              <a:solidFill>
                <a:srgbClr val="9BBF9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𝒓𝒙𝒏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lvl="0" algn="ctr"/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A0F15F5-1192-1593-98F8-EA2602950D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5694" y="1662254"/>
                <a:ext cx="2206984" cy="13255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445C751-9DC3-23EC-48DC-96B011D6CAE6}"/>
                  </a:ext>
                </a:extLst>
              </p:cNvPr>
              <p:cNvSpPr/>
              <p:nvPr/>
            </p:nvSpPr>
            <p:spPr>
              <a:xfrm>
                <a:off x="9595694" y="3246847"/>
                <a:ext cx="2206984" cy="1325563"/>
              </a:xfrm>
              <a:prstGeom prst="rect">
                <a:avLst/>
              </a:prstGeom>
              <a:solidFill>
                <a:srgbClr val="9AAFD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𝒓𝒙𝒏</m:t>
                          </m:r>
                        </m:sub>
                      </m:sSub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sz="2800" b="1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0" algn="ctr"/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 D, E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445C751-9DC3-23EC-48DC-96B011D6CA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5694" y="3246847"/>
                <a:ext cx="2206984" cy="13255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F26879B-7DA6-4C06-EC1F-514C87C95797}"/>
                  </a:ext>
                </a:extLst>
              </p:cNvPr>
              <p:cNvSpPr/>
              <p:nvPr/>
            </p:nvSpPr>
            <p:spPr>
              <a:xfrm>
                <a:off x="9287219" y="4871804"/>
                <a:ext cx="2515459" cy="1325563"/>
              </a:xfrm>
              <a:prstGeom prst="rect">
                <a:avLst/>
              </a:prstGeom>
              <a:solidFill>
                <a:srgbClr val="B5A3CD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𝒓𝒙𝒏</m:t>
                        </m:r>
                      </m:sub>
                    </m:sSub>
                  </m:oMath>
                </a14:m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unknown: A, F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F26879B-7DA6-4C06-EC1F-514C87C957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7219" y="4871804"/>
                <a:ext cx="2515459" cy="1325563"/>
              </a:xfrm>
              <a:prstGeom prst="rect">
                <a:avLst/>
              </a:prstGeom>
              <a:blipFill>
                <a:blip r:embed="rId6"/>
                <a:stretch>
                  <a:fillRect l="-3632" r="-36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943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2865</TotalTime>
  <Words>820</Words>
  <Application>Microsoft Office PowerPoint</Application>
  <PresentationFormat>Widescreen</PresentationFormat>
  <Paragraphs>197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Office Theme</vt:lpstr>
      <vt:lpstr>Calculation Session 8 Exercise 11</vt:lpstr>
      <vt:lpstr>Inspecting the Ellingham diagram</vt:lpstr>
      <vt:lpstr>Slope of the line</vt:lpstr>
      <vt:lpstr>Looking at ∆S_rxn</vt:lpstr>
      <vt:lpstr>Looking at ∆S_rxn</vt:lpstr>
      <vt:lpstr>Thermo Lecture 9</vt:lpstr>
      <vt:lpstr>∆G_rxn at 300 K</vt:lpstr>
      <vt:lpstr>Looking at ∆G_rxn</vt:lpstr>
      <vt:lpstr>Looking at ∆G_rxn</vt:lpstr>
      <vt:lpstr>Looking at the reactions</vt:lpstr>
      <vt:lpstr>Looking at the reactions</vt:lpstr>
      <vt:lpstr>Looking at the reactions</vt:lpstr>
      <vt:lpstr>Looking at the reactions</vt:lpstr>
      <vt:lpstr>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Calculation Session 8, Exercise 11</dc:title>
  <dc:creator>Kaleigh Rose Soucy</dc:creator>
  <cp:lastModifiedBy>T. Michael Duncan</cp:lastModifiedBy>
  <cp:revision>25</cp:revision>
  <dcterms:created xsi:type="dcterms:W3CDTF">2023-03-15T15:06:41Z</dcterms:created>
  <dcterms:modified xsi:type="dcterms:W3CDTF">2025-03-13T10:55:20Z</dcterms:modified>
</cp:coreProperties>
</file>