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05" r:id="rId2"/>
    <p:sldId id="284" r:id="rId3"/>
    <p:sldId id="504" r:id="rId4"/>
    <p:sldId id="503" r:id="rId5"/>
    <p:sldId id="286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8FF"/>
    <a:srgbClr val="AAD3C3"/>
    <a:srgbClr val="1010FF"/>
    <a:srgbClr val="009500"/>
    <a:srgbClr val="BAB1BF"/>
    <a:srgbClr val="959595"/>
    <a:srgbClr val="91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4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E98E-9A18-4F01-8DDA-71C27BF042A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9E3E54-5FB2-FC21-FEA6-E37D11C94F2E}"/>
              </a:ext>
            </a:extLst>
          </p:cNvPr>
          <p:cNvSpPr txBox="1">
            <a:spLocks/>
          </p:cNvSpPr>
          <p:nvPr/>
        </p:nvSpPr>
        <p:spPr>
          <a:xfrm>
            <a:off x="2500634" y="741672"/>
            <a:ext cx="7190730" cy="26873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>
                <a:latin typeface="Garamond" panose="02020404030301010803" pitchFamily="18" charset="0"/>
              </a:rPr>
              <a:t>Calculation Session 8</a:t>
            </a:r>
            <a:br>
              <a:rPr lang="en-US" sz="6600">
                <a:latin typeface="Garamond" panose="02020404030301010803" pitchFamily="18" charset="0"/>
              </a:rPr>
            </a:br>
            <a:r>
              <a:rPr lang="en-US" sz="6600">
                <a:latin typeface="Garamond" panose="02020404030301010803" pitchFamily="18" charset="0"/>
              </a:rPr>
              <a:t>Exercise 2</a:t>
            </a:r>
            <a:br>
              <a:rPr lang="en-US" sz="6600">
                <a:latin typeface="Garamond" panose="02020404030301010803" pitchFamily="18" charset="0"/>
              </a:rPr>
            </a:br>
            <a:r>
              <a:rPr lang="en-US" sz="2400">
                <a:latin typeface="Garamond" panose="02020404030301010803" pitchFamily="18" charset="0"/>
              </a:rPr>
              <a:t>Leon Lee (‘23)</a:t>
            </a:r>
            <a:br>
              <a:rPr lang="en-US" sz="2400">
                <a:latin typeface="Garamond" panose="02020404030301010803" pitchFamily="18" charset="0"/>
              </a:rPr>
            </a:br>
            <a:r>
              <a:rPr lang="en-US" sz="2400">
                <a:latin typeface="Garamond" panose="02020404030301010803" pitchFamily="18" charset="0"/>
              </a:rPr>
              <a:t>Donovan Cho (‘25)</a:t>
            </a:r>
            <a:br>
              <a:rPr lang="en-US" sz="2400">
                <a:latin typeface="Garamond" panose="02020404030301010803" pitchFamily="18" charset="0"/>
              </a:rPr>
            </a:br>
            <a:r>
              <a:rPr lang="en-US" sz="2400">
                <a:latin typeface="Garamond" panose="02020404030301010803" pitchFamily="18" charset="0"/>
              </a:rPr>
              <a:t>Vivian Liu (‘26)</a:t>
            </a:r>
            <a:endParaRPr lang="en-US" sz="66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thermodynamicsmemes">
            <a:extLst>
              <a:ext uri="{FF2B5EF4-FFF2-40B4-BE49-F238E27FC236}">
                <a16:creationId xmlns:a16="http://schemas.microsoft.com/office/drawing/2014/main" id="{0DCEA489-E96D-80E7-05C3-73A1DF95B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 bwMode="auto">
          <a:xfrm>
            <a:off x="4655328" y="3532836"/>
            <a:ext cx="2881343" cy="302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O is SNOOPY – Snoopy">
            <a:extLst>
              <a:ext uri="{FF2B5EF4-FFF2-40B4-BE49-F238E27FC236}">
                <a16:creationId xmlns:a16="http://schemas.microsoft.com/office/drawing/2014/main" id="{9778F0DB-640C-5AB8-4B41-DF2C14FD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5" y="2463249"/>
            <a:ext cx="3029880" cy="30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y ideal gas is a fart - Meme by Ronnie1991 :) Memedroid">
            <a:extLst>
              <a:ext uri="{FF2B5EF4-FFF2-40B4-BE49-F238E27FC236}">
                <a16:creationId xmlns:a16="http://schemas.microsoft.com/office/drawing/2014/main" id="{65FF0BD1-03CF-DFF7-7B9E-8BC4F876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98" y="2085336"/>
            <a:ext cx="2881343" cy="37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0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6140-7795-42DC-BE59-8249E454D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31559E-3D4D-4925-91EA-1D98094D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53" y="1500907"/>
            <a:ext cx="9051093" cy="4329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4001DC-906F-6378-94F9-F09BDD9339A5}"/>
              </a:ext>
            </a:extLst>
          </p:cNvPr>
          <p:cNvSpPr txBox="1"/>
          <p:nvPr/>
        </p:nvSpPr>
        <p:spPr>
          <a:xfrm>
            <a:off x="3400693" y="2864337"/>
            <a:ext cx="5438508" cy="861774"/>
          </a:xfrm>
          <a:prstGeom prst="rect">
            <a:avLst/>
          </a:prstGeom>
          <a:solidFill>
            <a:srgbClr val="AAD3C3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B584C-C965-434D-9316-9B1C87EF64F5}"/>
              </a:ext>
            </a:extLst>
          </p:cNvPr>
          <p:cNvSpPr txBox="1"/>
          <p:nvPr/>
        </p:nvSpPr>
        <p:spPr>
          <a:xfrm>
            <a:off x="6875413" y="4569678"/>
            <a:ext cx="2573388" cy="416979"/>
          </a:xfrm>
          <a:prstGeom prst="rect">
            <a:avLst/>
          </a:prstGeom>
          <a:solidFill>
            <a:srgbClr val="AAD3C3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B3E34-2C4A-EBFD-1767-196EFEE67B9A}"/>
              </a:ext>
            </a:extLst>
          </p:cNvPr>
          <p:cNvSpPr txBox="1">
            <a:spLocks/>
          </p:cNvSpPr>
          <p:nvPr/>
        </p:nvSpPr>
        <p:spPr>
          <a:xfrm>
            <a:off x="415194" y="333840"/>
            <a:ext cx="10067749" cy="116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Garamond" panose="02020404030301010803" pitchFamily="18" charset="0"/>
              </a:rPr>
              <a:t>Givens</a:t>
            </a:r>
          </a:p>
        </p:txBody>
      </p:sp>
      <p:pic>
        <p:nvPicPr>
          <p:cNvPr id="6148" name="Picture 4" descr="Pin by AMPM on Peanuts snoopy | Snoopy wallpaper, Snoopy images, Peanuts  charlie brown snoopy">
            <a:extLst>
              <a:ext uri="{FF2B5EF4-FFF2-40B4-BE49-F238E27FC236}">
                <a16:creationId xmlns:a16="http://schemas.microsoft.com/office/drawing/2014/main" id="{A4DF839D-B9D5-4504-A9D3-6F1DFE51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7" y="4569679"/>
            <a:ext cx="2045772" cy="20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EFE49-516B-D9A1-0F85-D334111C1B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904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Ideal Gas Law: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 EOS examples </a:t>
                </a:r>
                <a:r>
                  <a:rPr lang="en-US" sz="1800" dirty="0">
                    <a:solidFill>
                      <a:srgbClr val="A218FF"/>
                    </a:solidFill>
                  </a:rPr>
                  <a:t>(not relevant to this class, but CHEME 3130) </a:t>
                </a:r>
              </a:p>
              <a:p>
                <a:pPr lvl="1"/>
                <a:r>
                  <a:rPr lang="en-US" dirty="0"/>
                  <a:t>Van der Waals: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Redlich-Kwong: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Peng-Robinson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EFE49-516B-D9A1-0F85-D334111C1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9049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D961C92-F27F-D279-E184-EBDFFB39D376}"/>
              </a:ext>
            </a:extLst>
          </p:cNvPr>
          <p:cNvSpPr txBox="1">
            <a:spLocks/>
          </p:cNvSpPr>
          <p:nvPr/>
        </p:nvSpPr>
        <p:spPr>
          <a:xfrm>
            <a:off x="415194" y="333840"/>
            <a:ext cx="10938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Garamond" panose="02020404030301010803" pitchFamily="18" charset="0"/>
              </a:rPr>
              <a:t>What is an equation of state (EOS)?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0D959-96CB-9118-1637-E02700B5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123" y="4426243"/>
            <a:ext cx="2686733" cy="78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29D96-8A2C-648A-A0A4-E8241CED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123" y="5359715"/>
            <a:ext cx="2797408" cy="780672"/>
          </a:xfrm>
          <a:prstGeom prst="rect">
            <a:avLst/>
          </a:prstGeom>
        </p:spPr>
      </p:pic>
      <p:pic>
        <p:nvPicPr>
          <p:cNvPr id="4102" name="Picture 6" descr="Happy Peanuts Sticker">
            <a:extLst>
              <a:ext uri="{FF2B5EF4-FFF2-40B4-BE49-F238E27FC236}">
                <a16:creationId xmlns:a16="http://schemas.microsoft.com/office/drawing/2014/main" id="{8F2EE3CE-2AE1-FC5F-83F0-E2F2D762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355851"/>
            <a:ext cx="2542349" cy="43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3E9D4AC2-3721-04E6-0A1E-D5D66E7F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60714"/>
            <a:ext cx="452596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FE3845CC-B869-2460-FF61-66322C65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74614"/>
            <a:ext cx="5449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Recap: The Equations of Thermodynamics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FFC077B3-E444-A3D2-D3CC-1C686F51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1" y="609600"/>
            <a:ext cx="3738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4BC45E90-06F0-F2B0-FB72-974E9CF8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6" y="593726"/>
            <a:ext cx="12350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CBDBC95B-58A9-6DC9-6E73-695AE9E3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619125"/>
            <a:ext cx="22209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BBBF1B09-093C-C5F9-5734-21CE76E2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184525"/>
            <a:ext cx="33432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440817D-A489-342F-392F-6A3B23E9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63" y="1219201"/>
            <a:ext cx="971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need </a:t>
            </a:r>
            <a:r>
              <a:rPr lang="en-US" altLang="en-US" sz="1800" i="1" dirty="0">
                <a:solidFill>
                  <a:srgbClr val="FF0000"/>
                </a:solidFill>
              </a:rPr>
              <a:t>C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P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or </a:t>
            </a:r>
            <a:r>
              <a:rPr lang="en-US" altLang="en-US" sz="1800" i="1" dirty="0">
                <a:solidFill>
                  <a:srgbClr val="FF0000"/>
                </a:solidFill>
              </a:rPr>
              <a:t>C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and 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equation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of state.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87AFCEE7-7F64-89A9-2FAD-62DD65622D0F}"/>
              </a:ext>
            </a:extLst>
          </p:cNvPr>
          <p:cNvSpPr txBox="1">
            <a:spLocks/>
          </p:cNvSpPr>
          <p:nvPr/>
        </p:nvSpPr>
        <p:spPr>
          <a:xfrm>
            <a:off x="9694863" y="6349843"/>
            <a:ext cx="2362200" cy="4479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A218FF"/>
                </a:solidFill>
              </a:rPr>
              <a:t>Lecture T10, slide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3B892F-8F61-514B-C0A6-0D69B29AB2E4}"/>
              </a:ext>
            </a:extLst>
          </p:cNvPr>
          <p:cNvSpPr/>
          <p:nvPr/>
        </p:nvSpPr>
        <p:spPr>
          <a:xfrm>
            <a:off x="4279900" y="1676400"/>
            <a:ext cx="1308100" cy="342900"/>
          </a:xfrm>
          <a:prstGeom prst="rect">
            <a:avLst/>
          </a:prstGeom>
          <a:solidFill>
            <a:srgbClr val="AAD3C3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E6C0D-B924-4434-5E96-C0F786F9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AD58-C648-3A4C-6FD6-980F890D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94" y="175344"/>
            <a:ext cx="10938606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Determining EOS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FAD51E-03C1-0612-4E07-00204A886DD9}"/>
                  </a:ext>
                </a:extLst>
              </p:cNvPr>
              <p:cNvSpPr txBox="1"/>
              <p:nvPr/>
            </p:nvSpPr>
            <p:spPr>
              <a:xfrm>
                <a:off x="4128849" y="1485934"/>
                <a:ext cx="3511295" cy="431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𝑆𝑑𝑇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FAD51E-03C1-0612-4E07-00204A886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49" y="1485934"/>
                <a:ext cx="3511295" cy="431785"/>
              </a:xfrm>
              <a:prstGeom prst="rect">
                <a:avLst/>
              </a:prstGeom>
              <a:blipFill>
                <a:blip r:embed="rId2"/>
                <a:stretch>
                  <a:fillRect t="-5714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B7CE9-55C5-5EC0-BA3D-BD9C7F2451EC}"/>
                  </a:ext>
                </a:extLst>
              </p:cNvPr>
              <p:cNvSpPr txBox="1"/>
              <p:nvPr/>
            </p:nvSpPr>
            <p:spPr>
              <a:xfrm>
                <a:off x="4840815" y="2319856"/>
                <a:ext cx="1827616" cy="739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4B7CE9-55C5-5EC0-BA3D-BD9C7F245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15" y="2319856"/>
                <a:ext cx="1827616" cy="739370"/>
              </a:xfrm>
              <a:prstGeom prst="rect">
                <a:avLst/>
              </a:prstGeom>
              <a:blipFill>
                <a:blip r:embed="rId3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ED88F-1CF3-3900-09E2-6D47E9E3C87D}"/>
              </a:ext>
            </a:extLst>
          </p:cNvPr>
          <p:cNvCxnSpPr/>
          <p:nvPr/>
        </p:nvCxnSpPr>
        <p:spPr>
          <a:xfrm flipV="1">
            <a:off x="5596128" y="1424130"/>
            <a:ext cx="499872" cy="466869"/>
          </a:xfrm>
          <a:prstGeom prst="straightConnector1">
            <a:avLst/>
          </a:prstGeom>
          <a:ln w="28575">
            <a:solidFill>
              <a:srgbClr val="A218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0">
            <a:extLst>
              <a:ext uri="{FF2B5EF4-FFF2-40B4-BE49-F238E27FC236}">
                <a16:creationId xmlns:a16="http://schemas.microsoft.com/office/drawing/2014/main" id="{0E4A42B6-21E8-011E-8B99-CFFBBE569BA7}"/>
              </a:ext>
            </a:extLst>
          </p:cNvPr>
          <p:cNvSpPr txBox="1">
            <a:spLocks/>
          </p:cNvSpPr>
          <p:nvPr/>
        </p:nvSpPr>
        <p:spPr>
          <a:xfrm>
            <a:off x="6101870" y="1161673"/>
            <a:ext cx="554369" cy="29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A218FF"/>
                </a:solidFill>
              </a:rPr>
              <a:t>0</a:t>
            </a:r>
            <a:endParaRPr lang="en-US" sz="2000" b="1" dirty="0">
              <a:solidFill>
                <a:srgbClr val="A218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7D367A-8E47-9CB9-CF84-C337D07491DB}"/>
                  </a:ext>
                </a:extLst>
              </p:cNvPr>
              <p:cNvSpPr txBox="1"/>
              <p:nvPr/>
            </p:nvSpPr>
            <p:spPr>
              <a:xfrm>
                <a:off x="3929167" y="3287129"/>
                <a:ext cx="3650912" cy="5350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7D367A-8E47-9CB9-CF84-C337D074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167" y="3287129"/>
                <a:ext cx="3650912" cy="535018"/>
              </a:xfrm>
              <a:prstGeom prst="rect">
                <a:avLst/>
              </a:prstGeom>
              <a:blipFill>
                <a:blip r:embed="rId4"/>
                <a:stretch>
                  <a:fillRect r="-34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96B4DC-232D-5B70-7891-2A35C14C4B1E}"/>
                  </a:ext>
                </a:extLst>
              </p:cNvPr>
              <p:cNvSpPr txBox="1"/>
              <p:nvPr/>
            </p:nvSpPr>
            <p:spPr>
              <a:xfrm>
                <a:off x="3199024" y="4070441"/>
                <a:ext cx="5294080" cy="739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96B4DC-232D-5B70-7891-2A35C14C4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24" y="4070441"/>
                <a:ext cx="5294080" cy="739370"/>
              </a:xfrm>
              <a:prstGeom prst="rect">
                <a:avLst/>
              </a:prstGeom>
              <a:blipFill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88AA6C-B6EB-565A-5AA0-CCE1894683E7}"/>
                  </a:ext>
                </a:extLst>
              </p:cNvPr>
              <p:cNvSpPr txBox="1"/>
              <p:nvPr/>
            </p:nvSpPr>
            <p:spPr>
              <a:xfrm>
                <a:off x="3296560" y="5059142"/>
                <a:ext cx="5294080" cy="584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88AA6C-B6EB-565A-5AA0-CCE189468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560" y="5059142"/>
                <a:ext cx="5294080" cy="584134"/>
              </a:xfrm>
              <a:prstGeom prst="rect">
                <a:avLst/>
              </a:prstGeom>
              <a:blipFill>
                <a:blip r:embed="rId6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Snoopy Thumbs Up GIF - Snoopy Thumbs Up Good Job - Discover &amp; Share GIFs">
            <a:extLst>
              <a:ext uri="{FF2B5EF4-FFF2-40B4-BE49-F238E27FC236}">
                <a16:creationId xmlns:a16="http://schemas.microsoft.com/office/drawing/2014/main" id="{D252655A-54BF-FD3E-98A5-48A81D88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4" y="2045314"/>
            <a:ext cx="3192842" cy="26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2F002-E2ED-C28D-E48B-CD4E4072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53F1-51DF-649F-D5DB-F5AF2398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94" y="175344"/>
            <a:ext cx="10938606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Key Takeaways!</a:t>
            </a:r>
            <a:endParaRPr lang="en-US" sz="5000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77E9A-A5AF-348D-63B7-005926F84681}"/>
              </a:ext>
            </a:extLst>
          </p:cNvPr>
          <p:cNvSpPr txBox="1"/>
          <p:nvPr/>
        </p:nvSpPr>
        <p:spPr>
          <a:xfrm>
            <a:off x="415194" y="1321292"/>
            <a:ext cx="81899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When simplifying equations, </a:t>
            </a:r>
            <a:r>
              <a:rPr lang="en-US" sz="3200" b="1" dirty="0">
                <a:latin typeface="Garamond" panose="02020404030301010803" pitchFamily="18" charset="0"/>
              </a:rPr>
              <a:t>consider natural variables </a:t>
            </a:r>
            <a:r>
              <a:rPr lang="en-US" sz="3200" dirty="0">
                <a:latin typeface="Garamond" panose="02020404030301010803" pitchFamily="18" charset="0"/>
              </a:rPr>
              <a:t>to remove pesky terms!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Partial derivatives are your friend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Lecture T10, slide 5 will be your BFF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  <a:sym typeface="Wingdings" panose="05000000000000000000" pitchFamily="2" charset="2"/>
              </a:rPr>
              <a:t>Remember what </a:t>
            </a:r>
            <a:r>
              <a:rPr lang="en-US" sz="3200" b="1" dirty="0">
                <a:latin typeface="Garamond" panose="02020404030301010803" pitchFamily="18" charset="0"/>
                <a:sym typeface="Wingdings" panose="05000000000000000000" pitchFamily="2" charset="2"/>
              </a:rPr>
              <a:t>assumptions</a:t>
            </a:r>
            <a:r>
              <a:rPr lang="en-US" sz="3200" dirty="0">
                <a:latin typeface="Garamond" panose="02020404030301010803" pitchFamily="18" charset="0"/>
                <a:sym typeface="Wingdings" panose="05000000000000000000" pitchFamily="2" charset="2"/>
              </a:rPr>
              <a:t> you make (i.e. constant T, V, 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  <a:sym typeface="Wingdings" panose="05000000000000000000" pitchFamily="2" charset="2"/>
              </a:rPr>
              <a:t>Equations of state are typically based in Helmholtz Energy, A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07D5FAD-DADB-B304-A513-6A7FEC4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7" y="1321292"/>
            <a:ext cx="2717729" cy="24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ifferential Equations Everywhere">
            <a:extLst>
              <a:ext uri="{FF2B5EF4-FFF2-40B4-BE49-F238E27FC236}">
                <a16:creationId xmlns:a16="http://schemas.microsoft.com/office/drawing/2014/main" id="{85EC9DB8-49AE-5AEC-0FBB-FF81C916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57" y="4136686"/>
            <a:ext cx="3369472" cy="24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184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Garamond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Determining EOS</vt:lpstr>
      <vt:lpstr>Key Takeaways!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1 Exercise 1</dc:title>
  <dc:creator>Johnny Su</dc:creator>
  <cp:lastModifiedBy>Vivian Liu</cp:lastModifiedBy>
  <cp:revision>23</cp:revision>
  <dcterms:created xsi:type="dcterms:W3CDTF">2023-01-14T21:24:32Z</dcterms:created>
  <dcterms:modified xsi:type="dcterms:W3CDTF">2025-03-12T17:23:58Z</dcterms:modified>
</cp:coreProperties>
</file>